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02" r:id="rId1"/>
  </p:sldMasterIdLst>
  <p:notesMasterIdLst>
    <p:notesMasterId r:id="rId24"/>
  </p:notesMasterIdLst>
  <p:sldIdLst>
    <p:sldId id="547" r:id="rId2"/>
    <p:sldId id="538" r:id="rId3"/>
    <p:sldId id="321" r:id="rId4"/>
    <p:sldId id="346" r:id="rId5"/>
    <p:sldId id="347" r:id="rId6"/>
    <p:sldId id="344" r:id="rId7"/>
    <p:sldId id="345" r:id="rId8"/>
    <p:sldId id="398" r:id="rId9"/>
    <p:sldId id="543" r:id="rId10"/>
    <p:sldId id="544" r:id="rId11"/>
    <p:sldId id="537" r:id="rId12"/>
    <p:sldId id="381" r:id="rId13"/>
    <p:sldId id="382" r:id="rId14"/>
    <p:sldId id="383" r:id="rId15"/>
    <p:sldId id="545" r:id="rId16"/>
    <p:sldId id="540" r:id="rId17"/>
    <p:sldId id="539" r:id="rId18"/>
    <p:sldId id="357" r:id="rId19"/>
    <p:sldId id="371" r:id="rId20"/>
    <p:sldId id="542" r:id="rId21"/>
    <p:sldId id="548" r:id="rId22"/>
    <p:sldId id="549" r:id="rId23"/>
  </p:sldIdLst>
  <p:sldSz cx="9144000" cy="5143500" type="screen16x9"/>
  <p:notesSz cx="6858000" cy="9144000"/>
  <p:embeddedFontLst>
    <p:embeddedFont>
      <p:font typeface="楷体" pitchFamily="49" charset="-122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黑体" pitchFamily="49" charset="-122"/>
      <p:regular r:id="rId30"/>
    </p:embeddedFont>
    <p:embeddedFont>
      <p:font typeface="幼圆" pitchFamily="49" charset="-122"/>
      <p:regular r:id="rId31"/>
    </p:embeddedFont>
    <p:embeddedFont>
      <p:font typeface="Cambria Math" pitchFamily="18" charset="0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009900"/>
    <a:srgbClr val="FF00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97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0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85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9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86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37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86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09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36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58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16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40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09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50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81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2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003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52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9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35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2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52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409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844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6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8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10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0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8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77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39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48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65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02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91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09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4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4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45720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87502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回顾与整理 数的认识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49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  <p:sldLayoutId id="2147483735" r:id="rId33"/>
    <p:sldLayoutId id="2147483736" r:id="rId34"/>
    <p:sldLayoutId id="2147483737" r:id="rId35"/>
    <p:sldLayoutId id="2147483738" r:id="rId36"/>
    <p:sldLayoutId id="2147483739" r:id="rId37"/>
    <p:sldLayoutId id="2147483740" r:id="rId38"/>
    <p:sldLayoutId id="2147483741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1.xml"/><Relationship Id="rId4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slide" Target="slide1.xml"/><Relationship Id="rId4" Type="http://schemas.openxmlformats.org/officeDocument/2006/relationships/image" Target="../media/image23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slide" Target="slide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slide" Target="slide8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1.png"/><Relationship Id="rId7" Type="http://schemas.openxmlformats.org/officeDocument/2006/relationships/image" Target="../media/image1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microsoft.com/office/2007/relationships/hdphoto" Target="../media/hdphoto1.wdp"/><Relationship Id="rId4" Type="http://schemas.openxmlformats.org/officeDocument/2006/relationships/image" Target="../media/image42.pn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slide" Target="slide1.xml"/><Relationship Id="rId4" Type="http://schemas.openxmlformats.org/officeDocument/2006/relationships/image" Target="../media/image46.png"/><Relationship Id="rId9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8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1" Type="http://schemas.openxmlformats.org/officeDocument/2006/relationships/image" Target="../media/image40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30.png"/><Relationship Id="rId24" Type="http://schemas.openxmlformats.org/officeDocument/2006/relationships/slide" Target="slide1.xml"/><Relationship Id="rId15" Type="http://schemas.openxmlformats.org/officeDocument/2006/relationships/image" Target="../media/image34.png"/><Relationship Id="rId23" Type="http://schemas.openxmlformats.org/officeDocument/2006/relationships/image" Target="../media/image14.png"/><Relationship Id="rId10" Type="http://schemas.openxmlformats.org/officeDocument/2006/relationships/image" Target="../media/image180.png"/><Relationship Id="rId19" Type="http://schemas.openxmlformats.org/officeDocument/2006/relationships/image" Target="../media/image38.png"/><Relationship Id="rId9" Type="http://schemas.openxmlformats.org/officeDocument/2006/relationships/image" Target="../media/image170.png"/><Relationship Id="rId14" Type="http://schemas.openxmlformats.org/officeDocument/2006/relationships/image" Target="../media/image33.png"/><Relationship Id="rId22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8316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数的认识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复习导入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0425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56">
            <a:extLst>
              <a:ext uri="{FF2B5EF4-FFF2-40B4-BE49-F238E27FC236}">
                <a16:creationId xmlns="" xmlns:a16="http://schemas.microsoft.com/office/drawing/2014/main" id="{D301AB66-BA5F-43BF-8625-3C85249C8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0791"/>
            <a:ext cx="79973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把下面的数按从小到大的顺序排列起来。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文本框 67">
                <a:extLst>
                  <a:ext uri="{FF2B5EF4-FFF2-40B4-BE49-F238E27FC236}">
                    <a16:creationId xmlns="" xmlns:a16="http://schemas.microsoft.com/office/drawing/2014/main" id="{0F8BE72B-01FE-413C-912B-24636CCEAE86}"/>
                  </a:ext>
                </a:extLst>
              </p:cNvPr>
              <p:cNvSpPr txBox="1"/>
              <p:nvPr/>
            </p:nvSpPr>
            <p:spPr>
              <a:xfrm>
                <a:off x="2103075" y="1203598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68" name="文本框 6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F8BE72B-01FE-413C-912B-24636CCEA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075" y="1203598"/>
                <a:ext cx="124549" cy="578235"/>
              </a:xfrm>
              <a:prstGeom prst="rect">
                <a:avLst/>
              </a:prstGeom>
              <a:blipFill rotWithShape="1">
                <a:blip r:embed="rId2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Box 56">
            <a:extLst>
              <a:ext uri="{FF2B5EF4-FFF2-40B4-BE49-F238E27FC236}">
                <a16:creationId xmlns="" xmlns:a16="http://schemas.microsoft.com/office/drawing/2014/main" id="{751E187D-0DDF-4E60-9D91-621624A94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7012" y="1328995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-2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文本框 69">
                <a:extLst>
                  <a:ext uri="{FF2B5EF4-FFF2-40B4-BE49-F238E27FC236}">
                    <a16:creationId xmlns="" xmlns:a16="http://schemas.microsoft.com/office/drawing/2014/main" id="{594887CA-487F-4CBE-9748-BAFE2673A9F8}"/>
                  </a:ext>
                </a:extLst>
              </p:cNvPr>
              <p:cNvSpPr txBox="1"/>
              <p:nvPr/>
            </p:nvSpPr>
            <p:spPr>
              <a:xfrm>
                <a:off x="3370535" y="1239932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70" name="文本框 6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94887CA-487F-4CBE-9748-BAFE2673A9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535" y="1239932"/>
                <a:ext cx="124549" cy="578235"/>
              </a:xfrm>
              <a:prstGeom prst="rect">
                <a:avLst/>
              </a:prstGeom>
              <a:blipFill rotWithShape="1">
                <a:blip r:embed="rId3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56">
            <a:extLst>
              <a:ext uri="{FF2B5EF4-FFF2-40B4-BE49-F238E27FC236}">
                <a16:creationId xmlns="" xmlns:a16="http://schemas.microsoft.com/office/drawing/2014/main" id="{F25AF186-885B-4E26-9960-48BB0DCF4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341" y="1332654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2" name="TextBox 56">
            <a:extLst>
              <a:ext uri="{FF2B5EF4-FFF2-40B4-BE49-F238E27FC236}">
                <a16:creationId xmlns="" xmlns:a16="http://schemas.microsoft.com/office/drawing/2014/main" id="{7C94D790-49D2-4A1E-8DA5-74A685C7A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442" y="1339528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3" name="TextBox 56">
            <a:extLst>
              <a:ext uri="{FF2B5EF4-FFF2-40B4-BE49-F238E27FC236}">
                <a16:creationId xmlns="" xmlns:a16="http://schemas.microsoft.com/office/drawing/2014/main" id="{9F4E6463-B95A-4634-A61A-03BA2DBA6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6543" y="1336449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-1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4" name="TextBox 56">
            <a:extLst>
              <a:ext uri="{FF2B5EF4-FFF2-40B4-BE49-F238E27FC236}">
                <a16:creationId xmlns="" xmlns:a16="http://schemas.microsoft.com/office/drawing/2014/main" id="{87CE0DEE-14D6-44F2-B9F3-6EC1A58FD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249" y="1336449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25%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5" name="TextBox 56">
            <a:extLst>
              <a:ext uri="{FF2B5EF4-FFF2-40B4-BE49-F238E27FC236}">
                <a16:creationId xmlns="" xmlns:a16="http://schemas.microsoft.com/office/drawing/2014/main" id="{DB62320F-E806-43F2-9C70-91E00FC7F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3938" y="2020594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6" name="TextBox 56">
            <a:extLst>
              <a:ext uri="{FF2B5EF4-FFF2-40B4-BE49-F238E27FC236}">
                <a16:creationId xmlns="" xmlns:a16="http://schemas.microsoft.com/office/drawing/2014/main" id="{55EEA8EC-9E3B-4428-9D7A-C27685904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7326" y="2028077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7" name="TextBox 56">
            <a:extLst>
              <a:ext uri="{FF2B5EF4-FFF2-40B4-BE49-F238E27FC236}">
                <a16:creationId xmlns="" xmlns:a16="http://schemas.microsoft.com/office/drawing/2014/main" id="{6B5F73F0-5DB2-4262-A227-21990FB57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5417" y="2030411"/>
            <a:ext cx="99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120%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文本框 77">
                <a:extLst>
                  <a:ext uri="{FF2B5EF4-FFF2-40B4-BE49-F238E27FC236}">
                    <a16:creationId xmlns="" xmlns:a16="http://schemas.microsoft.com/office/drawing/2014/main" id="{72EF61CB-BAC0-4AC4-8AE7-F5DB1B33C612}"/>
                  </a:ext>
                </a:extLst>
              </p:cNvPr>
              <p:cNvSpPr txBox="1"/>
              <p:nvPr/>
            </p:nvSpPr>
            <p:spPr>
              <a:xfrm>
                <a:off x="5850791" y="2679059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78" name="文本框 7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2EF61CB-BAC0-4AC4-8AE7-F5DB1B33C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791" y="2679059"/>
                <a:ext cx="124549" cy="578235"/>
              </a:xfrm>
              <a:prstGeom prst="rect">
                <a:avLst/>
              </a:prstGeom>
              <a:blipFill rotWithShape="1">
                <a:blip r:embed="rId4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Box 56">
            <a:extLst>
              <a:ext uri="{FF2B5EF4-FFF2-40B4-BE49-F238E27FC236}">
                <a16:creationId xmlns="" xmlns:a16="http://schemas.microsoft.com/office/drawing/2014/main" id="{6DCAA993-6B0E-4AFE-B35C-BDBBEBEE3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003" y="1965924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0" name="TextBox 56">
            <a:extLst>
              <a:ext uri="{FF2B5EF4-FFF2-40B4-BE49-F238E27FC236}">
                <a16:creationId xmlns="" xmlns:a16="http://schemas.microsoft.com/office/drawing/2014/main" id="{84E42A26-7C3E-47CE-8B08-95F383E59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960" y="1930747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" name="TextBox 56">
            <a:extLst>
              <a:ext uri="{FF2B5EF4-FFF2-40B4-BE49-F238E27FC236}">
                <a16:creationId xmlns="" xmlns:a16="http://schemas.microsoft.com/office/drawing/2014/main" id="{37A8DD5D-F055-4EAC-B3DD-BFD236B9D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6485" y="1930119"/>
            <a:ext cx="4599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="" xmlns:a16="http://schemas.microsoft.com/office/drawing/2014/main" id="{C8C97F37-F676-4C5A-B04B-2FCA711B4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5522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0BBCC846-09B4-4BB9-A2A6-BFAB7F48D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494" y="2857184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-2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="" xmlns:a16="http://schemas.microsoft.com/office/drawing/2014/main" id="{3BEEAD13-7EDC-4241-A80E-AD25EC234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0821" y="2857184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-1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TextBox 56">
            <a:extLst>
              <a:ext uri="{FF2B5EF4-FFF2-40B4-BE49-F238E27FC236}">
                <a16:creationId xmlns="" xmlns:a16="http://schemas.microsoft.com/office/drawing/2014/main" id="{E471E6A6-6BA6-417D-A819-B214E89C2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03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="" xmlns:a16="http://schemas.microsoft.com/office/drawing/2014/main" id="{2753B345-D5BB-4A06-A186-6B0132777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1595" y="2857184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8261BDB9-2EBE-4B90-89BB-E5C2E342FF99}"/>
                  </a:ext>
                </a:extLst>
              </p:cNvPr>
              <p:cNvSpPr txBox="1"/>
              <p:nvPr/>
            </p:nvSpPr>
            <p:spPr>
              <a:xfrm>
                <a:off x="5143273" y="2679059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261BDB9-2EBE-4B90-89BB-E5C2E342F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3273" y="2679059"/>
                <a:ext cx="124549" cy="578235"/>
              </a:xfrm>
              <a:prstGeom prst="rect">
                <a:avLst/>
              </a:prstGeom>
              <a:blipFill rotWithShape="1">
                <a:blip r:embed="rId5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56">
            <a:extLst>
              <a:ext uri="{FF2B5EF4-FFF2-40B4-BE49-F238E27FC236}">
                <a16:creationId xmlns="" xmlns:a16="http://schemas.microsoft.com/office/drawing/2014/main" id="{0FB17270-3DB1-4BA5-A828-14723ADE1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3382" y="2857184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25%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F18EF86A-0BB7-4C98-96AF-2D2019226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463" y="2857184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95A43D13-91BA-4DEF-BF81-ADDD7CD70B86}"/>
                  </a:ext>
                </a:extLst>
              </p:cNvPr>
              <p:cNvSpPr txBox="1"/>
              <p:nvPr/>
            </p:nvSpPr>
            <p:spPr>
              <a:xfrm>
                <a:off x="7300697" y="2679059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5A43D13-91BA-4DEF-BF81-ADDD7CD70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697" y="2679059"/>
                <a:ext cx="124549" cy="578235"/>
              </a:xfrm>
              <a:prstGeom prst="rect">
                <a:avLst/>
              </a:prstGeom>
              <a:blipFill rotWithShape="1">
                <a:blip r:embed="rId6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F5574518-D86F-4DC1-9680-7AE6C157A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798" y="3555276"/>
            <a:ext cx="4599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文本框 48">
                <a:extLst>
                  <a:ext uri="{FF2B5EF4-FFF2-40B4-BE49-F238E27FC236}">
                    <a16:creationId xmlns="" xmlns:a16="http://schemas.microsoft.com/office/drawing/2014/main" id="{12F9E334-958C-4B19-8F7F-728148B6C0F6}"/>
                  </a:ext>
                </a:extLst>
              </p:cNvPr>
              <p:cNvSpPr txBox="1"/>
              <p:nvPr/>
            </p:nvSpPr>
            <p:spPr>
              <a:xfrm>
                <a:off x="4213583" y="1871386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>
          <p:sp>
            <p:nvSpPr>
              <p:cNvPr id="49" name="文本框 4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2F9E334-958C-4B19-8F7F-728148B6C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583" y="1871386"/>
                <a:ext cx="124549" cy="578235"/>
              </a:xfrm>
              <a:prstGeom prst="rect">
                <a:avLst/>
              </a:prstGeom>
              <a:blipFill rotWithShape="1">
                <a:blip r:embed="rId7"/>
                <a:stretch>
                  <a:fillRect r="-23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4838E4AC-A90F-40F3-85E7-56B0FA8DC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8382" y="3555276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="" xmlns:a16="http://schemas.microsoft.com/office/drawing/2014/main" id="{66C3CF09-482D-4DE1-AE61-1DA1FE838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191" y="2857184"/>
            <a:ext cx="8374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120%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TextBox 56">
            <a:extLst>
              <a:ext uri="{FF2B5EF4-FFF2-40B4-BE49-F238E27FC236}">
                <a16:creationId xmlns="" xmlns:a16="http://schemas.microsoft.com/office/drawing/2014/main" id="{CE1F5E8C-B18E-4927-BAB4-B7311E45C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045" y="3555276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" name="TextBox 56">
            <a:extLst>
              <a:ext uri="{FF2B5EF4-FFF2-40B4-BE49-F238E27FC236}">
                <a16:creationId xmlns="" xmlns:a16="http://schemas.microsoft.com/office/drawing/2014/main" id="{2A623062-BC11-4B46-B70A-4A53ECFAB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5429" y="3555276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" name="TextBox 56">
            <a:extLst>
              <a:ext uri="{FF2B5EF4-FFF2-40B4-BE49-F238E27FC236}">
                <a16:creationId xmlns="" xmlns:a16="http://schemas.microsoft.com/office/drawing/2014/main" id="{B3F1DA4E-550B-44AF-B9C0-D48DD6ACF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2286" y="3555276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TextBox 56">
            <a:extLst>
              <a:ext uri="{FF2B5EF4-FFF2-40B4-BE49-F238E27FC236}">
                <a16:creationId xmlns="" xmlns:a16="http://schemas.microsoft.com/office/drawing/2014/main" id="{FF35ED4E-7EDE-48C2-9F3C-E0184DE1E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8200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TextBox 56">
            <a:extLst>
              <a:ext uri="{FF2B5EF4-FFF2-40B4-BE49-F238E27FC236}">
                <a16:creationId xmlns="" xmlns:a16="http://schemas.microsoft.com/office/drawing/2014/main" id="{F7887414-5A5E-486A-8197-4D6EB09CE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0906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EC1F077B-3495-469E-AC03-443215AB7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9505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TextBox 56">
            <a:extLst>
              <a:ext uri="{FF2B5EF4-FFF2-40B4-BE49-F238E27FC236}">
                <a16:creationId xmlns="" xmlns:a16="http://schemas.microsoft.com/office/drawing/2014/main" id="{3E4BBF28-09C9-4942-B2E0-94E08B1A5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972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9" name="TextBox 56">
            <a:extLst>
              <a:ext uri="{FF2B5EF4-FFF2-40B4-BE49-F238E27FC236}">
                <a16:creationId xmlns="" xmlns:a16="http://schemas.microsoft.com/office/drawing/2014/main" id="{FAE485BD-D0AB-451D-A098-3F41716C6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1321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0" name="TextBox 56">
            <a:extLst>
              <a:ext uri="{FF2B5EF4-FFF2-40B4-BE49-F238E27FC236}">
                <a16:creationId xmlns="" xmlns:a16="http://schemas.microsoft.com/office/drawing/2014/main" id="{988C3620-140F-45F3-86A0-08E650153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644" y="2857184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1" name="TextBox 56">
            <a:extLst>
              <a:ext uri="{FF2B5EF4-FFF2-40B4-BE49-F238E27FC236}">
                <a16:creationId xmlns="" xmlns:a16="http://schemas.microsoft.com/office/drawing/2014/main" id="{B09BD949-A148-410C-9AF4-BC2AE4BFF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5612" y="3555276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2" name="TextBox 56">
            <a:extLst>
              <a:ext uri="{FF2B5EF4-FFF2-40B4-BE49-F238E27FC236}">
                <a16:creationId xmlns="" xmlns:a16="http://schemas.microsoft.com/office/drawing/2014/main" id="{B22594BA-B310-4AAF-A75E-B216203B8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793" y="3555276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3" name="TextBox 56">
            <a:extLst>
              <a:ext uri="{FF2B5EF4-FFF2-40B4-BE49-F238E27FC236}">
                <a16:creationId xmlns="" xmlns:a16="http://schemas.microsoft.com/office/drawing/2014/main" id="{F9EC8585-1F2C-4ED4-A942-86DEDE024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201" y="3555276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4" name="TextBox 56">
            <a:extLst>
              <a:ext uri="{FF2B5EF4-FFF2-40B4-BE49-F238E27FC236}">
                <a16:creationId xmlns="" xmlns:a16="http://schemas.microsoft.com/office/drawing/2014/main" id="{83639449-A0D5-448B-A505-5DD717C09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7617" y="3555276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5" name="TextBox 56">
            <a:extLst>
              <a:ext uri="{FF2B5EF4-FFF2-40B4-BE49-F238E27FC236}">
                <a16:creationId xmlns="" xmlns:a16="http://schemas.microsoft.com/office/drawing/2014/main" id="{7960C484-83BE-4715-A603-B2E500F97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9234" y="3555276"/>
            <a:ext cx="3600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2" name="图片 81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83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673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3" fill="hold">
                      <p:stCondLst>
                        <p:cond delay="indefinite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6">
            <a:extLst>
              <a:ext uri="{FF2B5EF4-FFF2-40B4-BE49-F238E27FC236}">
                <a16:creationId xmlns="" xmlns:a16="http://schemas.microsoft.com/office/drawing/2014/main" id="{298EF30A-70D2-4D3E-9CEC-82083972C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175" y="339502"/>
            <a:ext cx="586000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在图里填上合适的数。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7778DB42-82C7-4869-881C-31793F42810E}"/>
              </a:ext>
            </a:extLst>
          </p:cNvPr>
          <p:cNvSpPr/>
          <p:nvPr/>
        </p:nvSpPr>
        <p:spPr>
          <a:xfrm>
            <a:off x="965203" y="1858535"/>
            <a:ext cx="2298422" cy="135594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A304F5EB-1603-4B60-841A-6BFD3754EFA9}"/>
              </a:ext>
            </a:extLst>
          </p:cNvPr>
          <p:cNvSpPr/>
          <p:nvPr/>
        </p:nvSpPr>
        <p:spPr>
          <a:xfrm>
            <a:off x="2181781" y="1893015"/>
            <a:ext cx="2211134" cy="135594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" name="TextBox 56">
            <a:extLst>
              <a:ext uri="{FF2B5EF4-FFF2-40B4-BE49-F238E27FC236}">
                <a16:creationId xmlns="" xmlns:a16="http://schemas.microsoft.com/office/drawing/2014/main" id="{CA5F09D4-2A71-458B-940C-21BF5812D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907" y="1362120"/>
            <a:ext cx="1284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的因数</a:t>
            </a:r>
          </a:p>
        </p:txBody>
      </p:sp>
      <p:sp>
        <p:nvSpPr>
          <p:cNvPr id="17" name="TextBox 56">
            <a:extLst>
              <a:ext uri="{FF2B5EF4-FFF2-40B4-BE49-F238E27FC236}">
                <a16:creationId xmlns="" xmlns:a16="http://schemas.microsoft.com/office/drawing/2014/main" id="{A6535C1A-97D5-470E-BFAF-1BC86EDF5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4118" y="1362120"/>
            <a:ext cx="1284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的因数</a:t>
            </a:r>
          </a:p>
        </p:txBody>
      </p:sp>
      <p:sp>
        <p:nvSpPr>
          <p:cNvPr id="18" name="TextBox 56">
            <a:extLst>
              <a:ext uri="{FF2B5EF4-FFF2-40B4-BE49-F238E27FC236}">
                <a16:creationId xmlns="" xmlns:a16="http://schemas.microsoft.com/office/drawing/2014/main" id="{FF22280C-023E-4A9B-8DE6-94B83086B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3243257"/>
            <a:ext cx="19876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的公因数</a:t>
            </a:r>
          </a:p>
        </p:txBody>
      </p:sp>
      <p:cxnSp>
        <p:nvCxnSpPr>
          <p:cNvPr id="4" name="直接箭头连接符 3">
            <a:extLst>
              <a:ext uri="{FF2B5EF4-FFF2-40B4-BE49-F238E27FC236}">
                <a16:creationId xmlns="" xmlns:a16="http://schemas.microsoft.com/office/drawing/2014/main" id="{59E7D3B7-8B5E-4106-BF0C-28587FEC9AEA}"/>
              </a:ext>
            </a:extLst>
          </p:cNvPr>
          <p:cNvCxnSpPr>
            <a:cxnSpLocks/>
          </p:cNvCxnSpPr>
          <p:nvPr/>
        </p:nvCxnSpPr>
        <p:spPr>
          <a:xfrm flipV="1">
            <a:off x="2627784" y="3199857"/>
            <a:ext cx="0" cy="2083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56">
            <a:extLst>
              <a:ext uri="{FF2B5EF4-FFF2-40B4-BE49-F238E27FC236}">
                <a16:creationId xmlns="" xmlns:a16="http://schemas.microsoft.com/office/drawing/2014/main" id="{C4617D34-6EB0-4859-86D3-C21E90398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197" y="3824646"/>
            <a:ext cx="4066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的最大公因数是（       ）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2B4D4AA2-B0D0-4093-96C1-A24837CCDF17}"/>
              </a:ext>
            </a:extLst>
          </p:cNvPr>
          <p:cNvSpPr/>
          <p:nvPr/>
        </p:nvSpPr>
        <p:spPr>
          <a:xfrm>
            <a:off x="4762219" y="1817745"/>
            <a:ext cx="2298422" cy="135594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E808C702-9BCD-4F80-BF0B-A0814EB6594F}"/>
              </a:ext>
            </a:extLst>
          </p:cNvPr>
          <p:cNvSpPr/>
          <p:nvPr/>
        </p:nvSpPr>
        <p:spPr>
          <a:xfrm>
            <a:off x="5978797" y="1852225"/>
            <a:ext cx="2211134" cy="135594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FBADF178-A88E-47E2-96C6-692919EC3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7923" y="1321330"/>
            <a:ext cx="1284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的倍数</a:t>
            </a:r>
          </a:p>
        </p:txBody>
      </p:sp>
      <p:sp>
        <p:nvSpPr>
          <p:cNvPr id="23" name="TextBox 56">
            <a:extLst>
              <a:ext uri="{FF2B5EF4-FFF2-40B4-BE49-F238E27FC236}">
                <a16:creationId xmlns="" xmlns:a16="http://schemas.microsoft.com/office/drawing/2014/main" id="{51DA4E93-3DA4-4F48-ABB9-42321EAAB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1134" y="1321330"/>
            <a:ext cx="12849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的倍数</a:t>
            </a:r>
          </a:p>
        </p:txBody>
      </p:sp>
      <p:sp>
        <p:nvSpPr>
          <p:cNvPr id="24" name="TextBox 56">
            <a:extLst>
              <a:ext uri="{FF2B5EF4-FFF2-40B4-BE49-F238E27FC236}">
                <a16:creationId xmlns="" xmlns:a16="http://schemas.microsoft.com/office/drawing/2014/main" id="{C0C69A41-6BE6-45FF-8D4F-56C925765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4720" y="3202467"/>
            <a:ext cx="19876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的公倍数</a:t>
            </a:r>
          </a:p>
        </p:txBody>
      </p:sp>
      <p:cxnSp>
        <p:nvCxnSpPr>
          <p:cNvPr id="26" name="直接箭头连接符 25">
            <a:extLst>
              <a:ext uri="{FF2B5EF4-FFF2-40B4-BE49-F238E27FC236}">
                <a16:creationId xmlns="" xmlns:a16="http://schemas.microsoft.com/office/drawing/2014/main" id="{71181BEB-B2C6-43E3-8366-936AE45E8744}"/>
              </a:ext>
            </a:extLst>
          </p:cNvPr>
          <p:cNvCxnSpPr>
            <a:cxnSpLocks/>
          </p:cNvCxnSpPr>
          <p:nvPr/>
        </p:nvCxnSpPr>
        <p:spPr>
          <a:xfrm flipV="1">
            <a:off x="6424800" y="3159067"/>
            <a:ext cx="0" cy="2083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56">
            <a:extLst>
              <a:ext uri="{FF2B5EF4-FFF2-40B4-BE49-F238E27FC236}">
                <a16:creationId xmlns="" xmlns:a16="http://schemas.microsoft.com/office/drawing/2014/main" id="{A26095A5-1869-4D3F-BC09-E0B5CD743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219" y="3838282"/>
            <a:ext cx="4066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的最小公倍数是（       ）</a:t>
            </a:r>
          </a:p>
        </p:txBody>
      </p:sp>
      <p:sp>
        <p:nvSpPr>
          <p:cNvPr id="29" name="TextBox 56">
            <a:extLst>
              <a:ext uri="{FF2B5EF4-FFF2-40B4-BE49-F238E27FC236}">
                <a16:creationId xmlns="" xmlns:a16="http://schemas.microsoft.com/office/drawing/2014/main" id="{2E1445AA-F5A0-47D4-88B2-9288652F1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837" y="987574"/>
            <a:ext cx="31941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以内的自然数中</a:t>
            </a:r>
          </a:p>
        </p:txBody>
      </p:sp>
      <p:sp>
        <p:nvSpPr>
          <p:cNvPr id="30" name="TextBox 56">
            <a:extLst>
              <a:ext uri="{FF2B5EF4-FFF2-40B4-BE49-F238E27FC236}">
                <a16:creationId xmlns="" xmlns:a16="http://schemas.microsoft.com/office/drawing/2014/main" id="{A3F27D7D-4878-440A-85A9-54DE09223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215" y="1065760"/>
            <a:ext cx="9134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）</a:t>
            </a:r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CC92D9B8-0D72-434B-80FA-BEDF1FF1A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5095" y="2233350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56">
            <a:extLst>
              <a:ext uri="{FF2B5EF4-FFF2-40B4-BE49-F238E27FC236}">
                <a16:creationId xmlns="" xmlns:a16="http://schemas.microsoft.com/office/drawing/2014/main" id="{9AA8287C-E7F6-4F44-A996-FCDF32C9C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083" y="2630611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56">
            <a:extLst>
              <a:ext uri="{FF2B5EF4-FFF2-40B4-BE49-F238E27FC236}">
                <a16:creationId xmlns="" xmlns:a16="http://schemas.microsoft.com/office/drawing/2014/main" id="{1A4EF698-4C90-49E6-97AC-0086805BD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9172" y="2204569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56">
            <a:extLst>
              <a:ext uri="{FF2B5EF4-FFF2-40B4-BE49-F238E27FC236}">
                <a16:creationId xmlns="" xmlns:a16="http://schemas.microsoft.com/office/drawing/2014/main" id="{5E777406-AA55-4803-A4D9-EC323F5A0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419" y="2196560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="" xmlns:a16="http://schemas.microsoft.com/office/drawing/2014/main" id="{065FA9C6-9BDE-45E4-9D48-333EE5762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434" y="2137865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="" xmlns:a16="http://schemas.microsoft.com/office/drawing/2014/main" id="{4ADD5744-51C1-4CDC-B1FE-B021E0946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016" y="2137865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="" xmlns:a16="http://schemas.microsoft.com/office/drawing/2014/main" id="{095379AA-E883-440B-80AF-8B0D87FB3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557" y="2567924"/>
            <a:ext cx="479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="" xmlns:a16="http://schemas.microsoft.com/office/drawing/2014/main" id="{B5E28B5D-E788-47C4-B84D-7E66E8A25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2457" y="2587032"/>
            <a:ext cx="479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E0CC22B1-2FC8-48BA-8FA8-84EF30C96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121" y="3818501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="" xmlns:a16="http://schemas.microsoft.com/office/drawing/2014/main" id="{B508EDEC-4B4A-4531-912D-EADC2A637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553" y="2055130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TextBox 56">
            <a:extLst>
              <a:ext uri="{FF2B5EF4-FFF2-40B4-BE49-F238E27FC236}">
                <a16:creationId xmlns="" xmlns:a16="http://schemas.microsoft.com/office/drawing/2014/main" id="{DCF04AB5-8233-414C-AC55-8438F8979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473" y="2067409"/>
            <a:ext cx="396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="" xmlns:a16="http://schemas.microsoft.com/office/drawing/2014/main" id="{AB1BD330-65FC-43B0-B07D-B8F640DA1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1986" y="2151501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TextBox 56">
            <a:extLst>
              <a:ext uri="{FF2B5EF4-FFF2-40B4-BE49-F238E27FC236}">
                <a16:creationId xmlns="" xmlns:a16="http://schemas.microsoft.com/office/drawing/2014/main" id="{921E3D2B-5F3F-42A8-8211-C875EB282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2339" y="2447895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TextBox 56">
            <a:extLst>
              <a:ext uri="{FF2B5EF4-FFF2-40B4-BE49-F238E27FC236}">
                <a16:creationId xmlns="" xmlns:a16="http://schemas.microsoft.com/office/drawing/2014/main" id="{35379F30-D25A-4025-B2B3-AC8778EAE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256" y="2427348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8C1E2226-E234-45B9-9678-AABA1990F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4494" y="2151501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="" xmlns:a16="http://schemas.microsoft.com/office/drawing/2014/main" id="{A95BB66A-BFE2-4ADB-BFEE-CC6BBDAD9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0379" y="2703224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28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AF5883F9-679D-49EB-9B81-DD75DCFDA3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6838" y="1957145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="" xmlns:a16="http://schemas.microsoft.com/office/drawing/2014/main" id="{8AC8229E-6507-4AB1-B932-70EA2CBCD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1558" y="2027238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18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CEC2CB92-430D-469A-83AB-20F589E45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4035" y="2436833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30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="" xmlns:a16="http://schemas.microsoft.com/office/drawing/2014/main" id="{CA278BDF-8561-4210-8756-F17C6857D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7577" y="3853323"/>
            <a:ext cx="4662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3" name="图片 5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578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13321" y="444907"/>
            <a:ext cx="10823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公因数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: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934518" y="411510"/>
            <a:ext cx="51860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几个数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公有</a:t>
            </a:r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的因数,叫做这几个数的公因数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34570" y="1146080"/>
            <a:ext cx="74943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例:(        )是8和12的公因数,(     )是8和12的最大公因数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16833" y="1146080"/>
            <a:ext cx="8258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1,2,4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782105" y="1181437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4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249201" y="1629673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公倍数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：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875433" y="1606037"/>
            <a:ext cx="5140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几个数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公有</a:t>
            </a:r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的倍数,叫做这几个数的公倍数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12655" y="2460078"/>
            <a:ext cx="82638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例:(           …)都是4和6的公倍数,(      )是4和6的最小公倍数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083706" y="2473238"/>
            <a:ext cx="1223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12,24,36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184836" y="2477410"/>
            <a:ext cx="4411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12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249201" y="2967909"/>
            <a:ext cx="10823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互质数: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2797939" y="2966621"/>
            <a:ext cx="419096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公因数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只有1</a:t>
            </a:r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的两个数叫做互质数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3808145" y="3331986"/>
            <a:ext cx="364715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⑴ 两个不同的质数一定互质。</a:t>
            </a: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⑵ 相邻的两个数互质。</a:t>
            </a: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⑶ 1和任何数都互质。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⑷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2和任何奇数都互质。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083706" y="3400483"/>
            <a:ext cx="27655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互质数的几种特殊情况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1326265" y="791466"/>
            <a:ext cx="15953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最大公因数: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928227" y="779863"/>
            <a:ext cx="53142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其中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最大</a:t>
            </a:r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的一个叫做这几个数的最大公因数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1202629" y="2017988"/>
            <a:ext cx="15953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最小公倍数: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853414" y="2017988"/>
            <a:ext cx="53956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其中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最小</a:t>
            </a:r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的一个叫做这几个数的最小公倍数</a:t>
            </a:r>
            <a:r>
              <a:rPr lang="zh-CN" altLang="en-US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。</a:t>
            </a:r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8" name="圆角矩形 22">
            <a:extLst>
              <a:ext uri="{FF2B5EF4-FFF2-40B4-BE49-F238E27FC236}">
                <a16:creationId xmlns="" xmlns:a16="http://schemas.microsoft.com/office/drawing/2014/main" id="{4CD81D12-87E9-4780-9680-D27992E405AB}"/>
              </a:ext>
            </a:extLst>
          </p:cNvPr>
          <p:cNvSpPr/>
          <p:nvPr/>
        </p:nvSpPr>
        <p:spPr>
          <a:xfrm>
            <a:off x="2797938" y="3012218"/>
            <a:ext cx="4006033" cy="324000"/>
          </a:xfrm>
          <a:prstGeom prst="round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effectLst>
                <a:reflection endPos="0" dir="5400000" sy="-100000" algn="bl" rotWithShape="0"/>
              </a:effectLst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388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0803" y="1016865"/>
            <a:ext cx="704551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4和28     最大公因数是(      );  最小公倍数是(      )</a:t>
            </a:r>
          </a:p>
          <a:p>
            <a:endParaRPr lang="zh-CN" altLang="zh-CN" sz="2000" b="1" dirty="0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42938" y="1645144"/>
            <a:ext cx="71294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⑴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 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如果两个数是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倍数关系,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那么较小数就是这两个数的最大公因数;较大数就是这两个数的最小公倍数.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70803" y="2660945"/>
            <a:ext cx="65261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4和15  最大公因数是(      ); 最小公倍数是(      )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70803" y="3232016"/>
            <a:ext cx="53495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⑵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 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如果两个数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互质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,它们的最大公因数就是1;</a:t>
            </a:r>
          </a:p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最小公倍数就是它们的积.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294763" y="1064397"/>
            <a:ext cx="314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4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191240" y="1061420"/>
            <a:ext cx="4443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28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871047" y="2660945"/>
            <a:ext cx="314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1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632765" y="2699324"/>
            <a:ext cx="4443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60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153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683544" y="334296"/>
            <a:ext cx="13388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 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短除法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27397" y="356633"/>
            <a:ext cx="4288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求24和36的最大公因数和最小公倍数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866003" y="886407"/>
            <a:ext cx="2232025" cy="1885950"/>
            <a:chOff x="0" y="0"/>
            <a:chExt cx="1406" cy="1188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272" y="0"/>
              <a:ext cx="93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24      36</a:t>
              </a:r>
            </a:p>
          </p:txBody>
        </p:sp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227" y="45"/>
              <a:ext cx="998" cy="272"/>
              <a:chOff x="0" y="0"/>
              <a:chExt cx="998" cy="272"/>
            </a:xfrm>
          </p:grpSpPr>
          <p:sp>
            <p:nvSpPr>
              <p:cNvPr id="26" name="Line 7"/>
              <p:cNvSpPr>
                <a:spLocks noChangeShapeType="1"/>
              </p:cNvSpPr>
              <p:nvPr/>
            </p:nvSpPr>
            <p:spPr bwMode="auto">
              <a:xfrm>
                <a:off x="0" y="0"/>
                <a:ext cx="0" cy="272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Line 8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998" cy="0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9"/>
            <p:cNvGrpSpPr>
              <a:grpSpLocks/>
            </p:cNvGrpSpPr>
            <p:nvPr/>
          </p:nvGrpSpPr>
          <p:grpSpPr bwMode="auto">
            <a:xfrm>
              <a:off x="408" y="680"/>
              <a:ext cx="998" cy="272"/>
              <a:chOff x="0" y="0"/>
              <a:chExt cx="998" cy="272"/>
            </a:xfrm>
          </p:grpSpPr>
          <p:sp>
            <p:nvSpPr>
              <p:cNvPr id="24" name="Line 10"/>
              <p:cNvSpPr>
                <a:spLocks noChangeShapeType="1"/>
              </p:cNvSpPr>
              <p:nvPr/>
            </p:nvSpPr>
            <p:spPr bwMode="auto">
              <a:xfrm>
                <a:off x="0" y="0"/>
                <a:ext cx="0" cy="272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Line 11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998" cy="0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317" y="363"/>
              <a:ext cx="998" cy="272"/>
              <a:chOff x="0" y="0"/>
              <a:chExt cx="998" cy="272"/>
            </a:xfrm>
          </p:grpSpPr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0" y="0"/>
                <a:ext cx="0" cy="272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>
                <a:off x="0" y="272"/>
                <a:ext cx="998" cy="0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0" y="53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317" y="363"/>
              <a:ext cx="45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12</a:t>
              </a: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878" y="371"/>
              <a:ext cx="27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18</a:t>
              </a: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78" y="338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408" y="664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6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952" y="664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9</a:t>
              </a: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181" y="688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408" y="928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1000" y="936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1010940" y="3035910"/>
            <a:ext cx="41601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24和36的最大公因数是:2×2×3=12</a:t>
            </a: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1322090" y="340103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000" b="1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982365" y="3756635"/>
            <a:ext cx="505779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24和36的最小公倍数是: 2×2×3×2×3=72</a:t>
            </a:r>
          </a:p>
        </p:txBody>
      </p:sp>
      <p:sp>
        <p:nvSpPr>
          <p:cNvPr id="31" name="AutoShape 27"/>
          <p:cNvSpPr>
            <a:spLocks noChangeArrowheads="1"/>
          </p:cNvSpPr>
          <p:nvPr/>
        </p:nvSpPr>
        <p:spPr bwMode="auto">
          <a:xfrm>
            <a:off x="5171053" y="2540582"/>
            <a:ext cx="719138" cy="1444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5871141" y="2358019"/>
            <a:ext cx="9589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商互质</a:t>
            </a:r>
          </a:p>
        </p:txBody>
      </p:sp>
      <p:sp>
        <p:nvSpPr>
          <p:cNvPr id="33" name="AutoShape 29"/>
          <p:cNvSpPr>
            <a:spLocks noChangeArrowheads="1"/>
          </p:cNvSpPr>
          <p:nvPr/>
        </p:nvSpPr>
        <p:spPr bwMode="auto">
          <a:xfrm>
            <a:off x="6022677" y="3180372"/>
            <a:ext cx="720725" cy="1428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6644977" y="3010510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除数相乘</a:t>
            </a:r>
          </a:p>
        </p:txBody>
      </p:sp>
      <p:sp>
        <p:nvSpPr>
          <p:cNvPr id="35" name="AutoShape 31"/>
          <p:cNvSpPr>
            <a:spLocks noChangeArrowheads="1"/>
          </p:cNvSpPr>
          <p:nvPr/>
        </p:nvSpPr>
        <p:spPr bwMode="auto">
          <a:xfrm>
            <a:off x="7149802" y="3972535"/>
            <a:ext cx="574675" cy="576262"/>
          </a:xfrm>
          <a:prstGeom prst="curvedLeftArrow">
            <a:avLst>
              <a:gd name="adj1" fmla="val 15027"/>
              <a:gd name="adj2" fmla="val 35083"/>
              <a:gd name="adj3" fmla="val 33333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4222452" y="4259872"/>
            <a:ext cx="24929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所有的除数和商相乘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043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30" grpId="0" autoUpdateAnimBg="0"/>
      <p:bldP spid="32" grpId="0" autoUpdateAnimBg="0"/>
      <p:bldP spid="34" grpId="0" autoUpdateAnimBg="0"/>
      <p:bldP spid="3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6">
            <a:extLst>
              <a:ext uri="{FF2B5EF4-FFF2-40B4-BE49-F238E27FC236}">
                <a16:creationId xmlns="" xmlns:a16="http://schemas.microsoft.com/office/drawing/2014/main" id="{CA85CBAA-839E-49E5-8638-4010476F0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83518"/>
            <a:ext cx="48245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亮亮家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月份的收支情况记录如下：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01B0526-FB82-4D90-9B00-199F70EB8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7574"/>
            <a:ext cx="2796587" cy="2340847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="" xmlns:a16="http://schemas.microsoft.com/office/drawing/2014/main" id="{ED8E90AE-8244-4847-ABE1-F02EE69BDD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555795"/>
              </p:ext>
            </p:extLst>
          </p:nvPr>
        </p:nvGraphicFramePr>
        <p:xfrm>
          <a:off x="5263569" y="483518"/>
          <a:ext cx="2816739" cy="4168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4527">
                  <a:extLst>
                    <a:ext uri="{9D8B030D-6E8A-4147-A177-3AD203B41FA5}">
                      <a16:colId xmlns="" xmlns:a16="http://schemas.microsoft.com/office/drawing/2014/main" val="3560052672"/>
                    </a:ext>
                  </a:extLst>
                </a:gridCol>
                <a:gridCol w="1006106">
                  <a:extLst>
                    <a:ext uri="{9D8B030D-6E8A-4147-A177-3AD203B41FA5}">
                      <a16:colId xmlns="" xmlns:a16="http://schemas.microsoft.com/office/drawing/2014/main" val="45416330"/>
                    </a:ext>
                  </a:extLst>
                </a:gridCol>
                <a:gridCol w="1006106">
                  <a:extLst>
                    <a:ext uri="{9D8B030D-6E8A-4147-A177-3AD203B41FA5}">
                      <a16:colId xmlns="" xmlns:a16="http://schemas.microsoft.com/office/drawing/2014/main" val="510994035"/>
                    </a:ext>
                  </a:extLst>
                </a:gridCol>
              </a:tblGrid>
              <a:tr h="3473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日期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收支情况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结余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2794353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32883664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830019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76742913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45937515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3696654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30513544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51067315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7383931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38962464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39172152"/>
                  </a:ext>
                </a:extLst>
              </a:tr>
              <a:tr h="34736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55398903"/>
                  </a:ext>
                </a:extLst>
              </a:tr>
            </a:tbl>
          </a:graphicData>
        </a:graphic>
      </p:graphicFrame>
      <p:sp>
        <p:nvSpPr>
          <p:cNvPr id="15" name="TextBox 56">
            <a:extLst>
              <a:ext uri="{FF2B5EF4-FFF2-40B4-BE49-F238E27FC236}">
                <a16:creationId xmlns="" xmlns:a16="http://schemas.microsoft.com/office/drawing/2014/main" id="{7D2CC071-24BF-4AD2-BA84-0518F6CBC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6" y="824666"/>
            <a:ext cx="6480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16" name="TextBox 56">
            <a:extLst>
              <a:ext uri="{FF2B5EF4-FFF2-40B4-BE49-F238E27FC236}">
                <a16:creationId xmlns="" xmlns:a16="http://schemas.microsoft.com/office/drawing/2014/main" id="{58AEA618-BE06-4E76-B52A-50B25CFA6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7943" y="820344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+2500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="" xmlns:a16="http://schemas.microsoft.com/office/drawing/2014/main" id="{E7F2F390-D8B6-4E2C-B1E8-7DBFFD796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9125" y="820344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+2500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="" xmlns:a16="http://schemas.microsoft.com/office/drawing/2014/main" id="{57EE68A3-123A-4D6C-9966-985DCDDBA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6" y="1167444"/>
            <a:ext cx="6480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19" name="TextBox 56">
            <a:extLst>
              <a:ext uri="{FF2B5EF4-FFF2-40B4-BE49-F238E27FC236}">
                <a16:creationId xmlns="" xmlns:a16="http://schemas.microsoft.com/office/drawing/2014/main" id="{2617C0B0-4BD9-4C37-A93F-30A94F2BD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7942" y="1167444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-220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1D90793B-7230-4E24-8A8A-E05A61EB5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2864" y="1167444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+2280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56">
            <a:extLst>
              <a:ext uri="{FF2B5EF4-FFF2-40B4-BE49-F238E27FC236}">
                <a16:creationId xmlns="" xmlns:a16="http://schemas.microsoft.com/office/drawing/2014/main" id="{726217CF-D19B-4597-9C11-9234CDEDB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041" y="1510222"/>
            <a:ext cx="6480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8F2DE7E9-B820-44E1-8E1A-B8576C5BC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0527" y="1499943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+2100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56">
            <a:extLst>
              <a:ext uri="{FF2B5EF4-FFF2-40B4-BE49-F238E27FC236}">
                <a16:creationId xmlns="" xmlns:a16="http://schemas.microsoft.com/office/drawing/2014/main" id="{D17ED2C8-0036-4B7D-A131-FFDE73C52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279" y="1533905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+4380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56">
            <a:extLst>
              <a:ext uri="{FF2B5EF4-FFF2-40B4-BE49-F238E27FC236}">
                <a16:creationId xmlns="" xmlns:a16="http://schemas.microsoft.com/office/drawing/2014/main" id="{31B69C5B-C83C-47B7-B9C5-3AEC98A1A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0682" y="1870202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26" name="TextBox 56">
            <a:extLst>
              <a:ext uri="{FF2B5EF4-FFF2-40B4-BE49-F238E27FC236}">
                <a16:creationId xmlns="" xmlns:a16="http://schemas.microsoft.com/office/drawing/2014/main" id="{2E22DDBA-7EA6-4205-BB98-BEDA231ED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250" y="1846452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-80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56">
            <a:extLst>
              <a:ext uri="{FF2B5EF4-FFF2-40B4-BE49-F238E27FC236}">
                <a16:creationId xmlns="" xmlns:a16="http://schemas.microsoft.com/office/drawing/2014/main" id="{C2C2BB97-C7AC-4636-8DD5-02B72E353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279" y="1870202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+4300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56">
            <a:extLst>
              <a:ext uri="{FF2B5EF4-FFF2-40B4-BE49-F238E27FC236}">
                <a16:creationId xmlns="" xmlns:a16="http://schemas.microsoft.com/office/drawing/2014/main" id="{13B4FFBA-E0F3-45D4-8580-B228D5E21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1298" y="2211350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30" name="TextBox 56">
            <a:extLst>
              <a:ext uri="{FF2B5EF4-FFF2-40B4-BE49-F238E27FC236}">
                <a16:creationId xmlns="" xmlns:a16="http://schemas.microsoft.com/office/drawing/2014/main" id="{567892FB-525C-45A2-9C8D-EC736A639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199" y="2196236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-530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56">
            <a:extLst>
              <a:ext uri="{FF2B5EF4-FFF2-40B4-BE49-F238E27FC236}">
                <a16:creationId xmlns="" xmlns:a16="http://schemas.microsoft.com/office/drawing/2014/main" id="{793A210D-4D6D-4B12-9F98-AC1189ACC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0331" y="2221365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+3770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8547C056-9D43-4F2F-83B1-4DC971668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091" y="2563099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33" name="TextBox 56">
            <a:extLst>
              <a:ext uri="{FF2B5EF4-FFF2-40B4-BE49-F238E27FC236}">
                <a16:creationId xmlns="" xmlns:a16="http://schemas.microsoft.com/office/drawing/2014/main" id="{2037851A-AE8E-43FC-9B44-65F0CF9C5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183" y="2546020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-150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56">
            <a:extLst>
              <a:ext uri="{FF2B5EF4-FFF2-40B4-BE49-F238E27FC236}">
                <a16:creationId xmlns="" xmlns:a16="http://schemas.microsoft.com/office/drawing/2014/main" id="{49159572-ED76-437D-93FC-4098848B5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278" y="2572528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+3620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56">
            <a:extLst>
              <a:ext uri="{FF2B5EF4-FFF2-40B4-BE49-F238E27FC236}">
                <a16:creationId xmlns="" xmlns:a16="http://schemas.microsoft.com/office/drawing/2014/main" id="{5D9B3203-669E-4CE9-A5F1-B22E0573F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091" y="2924000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36" name="TextBox 56">
            <a:extLst>
              <a:ext uri="{FF2B5EF4-FFF2-40B4-BE49-F238E27FC236}">
                <a16:creationId xmlns="" xmlns:a16="http://schemas.microsoft.com/office/drawing/2014/main" id="{23440C9D-3A47-4E98-BDEB-1FCDEACAC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3130" y="2924000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+400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="" xmlns:a16="http://schemas.microsoft.com/office/drawing/2014/main" id="{E469956B-46DA-4794-BB2F-F2E9CCF41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0225" y="2948087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+4020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="" xmlns:a16="http://schemas.microsoft.com/office/drawing/2014/main" id="{A0D3826D-A983-4B2E-99E6-742E13C95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475" y="3255256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39" name="TextBox 56">
            <a:extLst>
              <a:ext uri="{FF2B5EF4-FFF2-40B4-BE49-F238E27FC236}">
                <a16:creationId xmlns="" xmlns:a16="http://schemas.microsoft.com/office/drawing/2014/main" id="{6E407E93-0ABE-4581-9332-3632B47EE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5483" y="3282108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-300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32E7643B-E243-43EF-86E8-7892A8D6C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0224" y="3261287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+3720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="" xmlns:a16="http://schemas.microsoft.com/office/drawing/2014/main" id="{6B21063C-7A64-4378-B3DB-BB4D0D202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3365" y="3616157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26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42" name="TextBox 56">
            <a:extLst>
              <a:ext uri="{FF2B5EF4-FFF2-40B4-BE49-F238E27FC236}">
                <a16:creationId xmlns="" xmlns:a16="http://schemas.microsoft.com/office/drawing/2014/main" id="{BF41E38A-54A9-4C23-A7A5-1FA99962B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661" y="3600462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-40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="" xmlns:a16="http://schemas.microsoft.com/office/drawing/2014/main" id="{4ACB5529-B3DF-4078-A980-630C31A07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8402" y="3612227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+3680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TextBox 56">
            <a:extLst>
              <a:ext uri="{FF2B5EF4-FFF2-40B4-BE49-F238E27FC236}">
                <a16:creationId xmlns="" xmlns:a16="http://schemas.microsoft.com/office/drawing/2014/main" id="{73668D59-AAD0-4CCD-B471-C2FED43EA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336" y="3943176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28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45" name="TextBox 56">
            <a:extLst>
              <a:ext uri="{FF2B5EF4-FFF2-40B4-BE49-F238E27FC236}">
                <a16:creationId xmlns="" xmlns:a16="http://schemas.microsoft.com/office/drawing/2014/main" id="{326E957A-5D3D-4A10-A09D-A969CDE0D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199" y="3961985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+300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9719F454-DFEA-4F27-9C19-74E5771A5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8402" y="3961985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+3980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="" xmlns:a16="http://schemas.microsoft.com/office/drawing/2014/main" id="{EB960798-7942-41B2-B470-FB4479089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307" y="4269105"/>
            <a:ext cx="7434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日</a:t>
            </a:r>
          </a:p>
        </p:txBody>
      </p:sp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5EDE06B7-E540-486A-A7D8-915BF4F83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5483" y="4289639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-1300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="" xmlns:a16="http://schemas.microsoft.com/office/drawing/2014/main" id="{995D1CEE-6452-4327-81B9-A783810C5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8402" y="4300868"/>
            <a:ext cx="8446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+2680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40C8D73B-8795-4059-AA80-4AD890E3F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94" y="3363838"/>
            <a:ext cx="41052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收入：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2500+2100+400+300=5300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元</a:t>
            </a:r>
          </a:p>
        </p:txBody>
      </p:sp>
      <p:sp>
        <p:nvSpPr>
          <p:cNvPr id="51" name="TextBox 56">
            <a:extLst>
              <a:ext uri="{FF2B5EF4-FFF2-40B4-BE49-F238E27FC236}">
                <a16:creationId xmlns="" xmlns:a16="http://schemas.microsoft.com/office/drawing/2014/main" id="{0313FE34-5BF6-4691-AEDF-136918D95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712940"/>
            <a:ext cx="46149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支出：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220+80+530+150+300+40+1300=2620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元</a:t>
            </a:r>
          </a:p>
        </p:txBody>
      </p:sp>
      <p:sp>
        <p:nvSpPr>
          <p:cNvPr id="52" name="TextBox 56">
            <a:extLst>
              <a:ext uri="{FF2B5EF4-FFF2-40B4-BE49-F238E27FC236}">
                <a16:creationId xmlns="" xmlns:a16="http://schemas.microsoft.com/office/drawing/2014/main" id="{37785C35-B42D-4BC0-A7D4-61427A80C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94" y="4289737"/>
            <a:ext cx="46149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结余：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5300-2620=2680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元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4" name="图片 5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125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4D1FC02-F87C-4178-99B0-119CEE247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119794"/>
            <a:ext cx="4464496" cy="2316052"/>
          </a:xfrm>
          <a:prstGeom prst="rect">
            <a:avLst/>
          </a:prstGeom>
        </p:spPr>
      </p:pic>
      <p:sp>
        <p:nvSpPr>
          <p:cNvPr id="9" name="TextBox 15">
            <a:extLst>
              <a:ext uri="{FF2B5EF4-FFF2-40B4-BE49-F238E27FC236}">
                <a16:creationId xmlns="" xmlns:a16="http://schemas.microsoft.com/office/drawing/2014/main" id="{48F277DD-E43D-4899-8B56-7FF1E1BD1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708210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你知道人民币上的号码有什么作用吗？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EEDFFAF0-0791-4541-A773-E3631E9C5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7648" y="3291830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="" xmlns:a16="http://schemas.microsoft.com/office/drawing/2014/main" id="{DC9E52CE-09A4-492E-A068-03EE83A4E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344340"/>
            <a:ext cx="1027725" cy="124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F66A632-D9E2-40B3-9A00-0FC152C95E57}"/>
              </a:ext>
            </a:extLst>
          </p:cNvPr>
          <p:cNvGrpSpPr/>
          <p:nvPr/>
        </p:nvGrpSpPr>
        <p:grpSpPr>
          <a:xfrm>
            <a:off x="1515616" y="3287947"/>
            <a:ext cx="1930803" cy="822618"/>
            <a:chOff x="6141522" y="1360697"/>
            <a:chExt cx="1930803" cy="822618"/>
          </a:xfrm>
          <a:solidFill>
            <a:schemeClr val="bg1"/>
          </a:solidFill>
        </p:grpSpPr>
        <p:sp>
          <p:nvSpPr>
            <p:cNvPr id="17" name="AutoShape 27">
              <a:extLst>
                <a:ext uri="{FF2B5EF4-FFF2-40B4-BE49-F238E27FC236}">
                  <a16:creationId xmlns="" xmlns:a16="http://schemas.microsoft.com/office/drawing/2014/main" id="{66C68735-E4C3-4DA7-BCC6-6F2F0F400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1522" y="1360697"/>
              <a:ext cx="1930803" cy="822618"/>
            </a:xfrm>
            <a:prstGeom prst="cloudCallout">
              <a:avLst>
                <a:gd name="adj1" fmla="val -64909"/>
                <a:gd name="adj2" fmla="val 26840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3000"/>
                </a:spcBef>
                <a:defRPr/>
              </a:pPr>
              <a:endParaRPr lang="zh-CN" altLang="en-US" sz="21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4205A6A7-C3A2-43CB-BAEA-A0F8A399FE98}"/>
                </a:ext>
              </a:extLst>
            </p:cNvPr>
            <p:cNvSpPr/>
            <p:nvPr/>
          </p:nvSpPr>
          <p:spPr>
            <a:xfrm>
              <a:off x="6173570" y="1550987"/>
              <a:ext cx="182674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3000"/>
                </a:spcBef>
                <a:defRPr/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起计数作用。</a:t>
              </a:r>
            </a:p>
          </p:txBody>
        </p:sp>
      </p:grpSp>
      <p:sp>
        <p:nvSpPr>
          <p:cNvPr id="21" name="AutoShape 27">
            <a:extLst>
              <a:ext uri="{FF2B5EF4-FFF2-40B4-BE49-F238E27FC236}">
                <a16:creationId xmlns="" xmlns:a16="http://schemas.microsoft.com/office/drawing/2014/main" id="{FCC3FD6E-368A-46C4-AF4E-6327B7D90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016" y="3189292"/>
            <a:ext cx="2702743" cy="822618"/>
          </a:xfrm>
          <a:prstGeom prst="cloudCallout">
            <a:avLst>
              <a:gd name="adj1" fmla="val 68103"/>
              <a:gd name="adj2" fmla="val 30403"/>
            </a:avLst>
          </a:prstGeom>
          <a:solidFill>
            <a:schemeClr val="bg1"/>
          </a:solidFill>
          <a:ln w="19050">
            <a:solidFill>
              <a:srgbClr val="FF0000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3000"/>
              </a:spcBef>
              <a:defRPr/>
            </a:pP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33F6EA02-0C15-4932-9F00-62DA59EF2FD6}"/>
              </a:ext>
            </a:extLst>
          </p:cNvPr>
          <p:cNvSpPr/>
          <p:nvPr/>
        </p:nvSpPr>
        <p:spPr>
          <a:xfrm>
            <a:off x="5148064" y="3171621"/>
            <a:ext cx="22222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0"/>
              </a:spcBef>
              <a:defRPr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区分发行时间的早晚。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19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5">
            <a:extLst>
              <a:ext uri="{FF2B5EF4-FFF2-40B4-BE49-F238E27FC236}">
                <a16:creationId xmlns="" xmlns:a16="http://schemas.microsoft.com/office/drawing/2014/main" id="{60C4D618-43A2-4285-BBC1-A581555DA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816582"/>
            <a:ext cx="3600400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读一读，写一写。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="" xmlns:a16="http://schemas.microsoft.com/office/drawing/2014/main" id="{AA938E9D-D254-4CD3-A628-ED6872DFC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784" y="1203598"/>
            <a:ext cx="3682078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四大洋面积统计表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D1A90ED5-A3BE-4EA5-9555-561AA78F22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686130"/>
              </p:ext>
            </p:extLst>
          </p:nvPr>
        </p:nvGraphicFramePr>
        <p:xfrm>
          <a:off x="936060" y="1851670"/>
          <a:ext cx="7164332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1926">
                  <a:extLst>
                    <a:ext uri="{9D8B030D-6E8A-4147-A177-3AD203B41FA5}">
                      <a16:colId xmlns="" xmlns:a16="http://schemas.microsoft.com/office/drawing/2014/main" val="1697970032"/>
                    </a:ext>
                  </a:extLst>
                </a:gridCol>
                <a:gridCol w="2998070">
                  <a:extLst>
                    <a:ext uri="{9D8B030D-6E8A-4147-A177-3AD203B41FA5}">
                      <a16:colId xmlns="" xmlns:a16="http://schemas.microsoft.com/office/drawing/2014/main" val="793042142"/>
                    </a:ext>
                  </a:extLst>
                </a:gridCol>
                <a:gridCol w="1233253">
                  <a:extLst>
                    <a:ext uri="{9D8B030D-6E8A-4147-A177-3AD203B41FA5}">
                      <a16:colId xmlns="" xmlns:a16="http://schemas.microsoft.com/office/drawing/2014/main" val="3737689309"/>
                    </a:ext>
                  </a:extLst>
                </a:gridCol>
                <a:gridCol w="1791083">
                  <a:extLst>
                    <a:ext uri="{9D8B030D-6E8A-4147-A177-3AD203B41FA5}">
                      <a16:colId xmlns="" xmlns:a16="http://schemas.microsoft.com/office/drawing/2014/main" val="853496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海洋名称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面积（平方千米）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改写成用“万平方千米”作单位的数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5739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太平洋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一亿七千九百六十七万九千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179679000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17967.9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7061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大西洋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九千三百三十六万三千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66169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印度洋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七千四百九十一万七千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27632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北冰洋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一千三百一十万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1658839"/>
                  </a:ext>
                </a:extLst>
              </a:tr>
            </a:tbl>
          </a:graphicData>
        </a:graphic>
      </p:graphicFrame>
      <p:sp>
        <p:nvSpPr>
          <p:cNvPr id="15" name="TextBox 56">
            <a:extLst>
              <a:ext uri="{FF2B5EF4-FFF2-40B4-BE49-F238E27FC236}">
                <a16:creationId xmlns="" xmlns:a16="http://schemas.microsoft.com/office/drawing/2014/main" id="{C7187152-3A28-4999-A516-025E341A0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3138522"/>
            <a:ext cx="13681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93363000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56">
            <a:extLst>
              <a:ext uri="{FF2B5EF4-FFF2-40B4-BE49-F238E27FC236}">
                <a16:creationId xmlns="" xmlns:a16="http://schemas.microsoft.com/office/drawing/2014/main" id="{D2D68F60-65E9-425D-8179-FADFF8B21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240" y="3138522"/>
            <a:ext cx="1080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9336.3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="" xmlns:a16="http://schemas.microsoft.com/office/drawing/2014/main" id="{FAB464D3-24FA-45B1-8976-403D1770D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3498562"/>
            <a:ext cx="17185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74917000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="" xmlns:a16="http://schemas.microsoft.com/office/drawing/2014/main" id="{B789A235-8564-411F-A259-1C5A96A3A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232" y="3507854"/>
            <a:ext cx="10801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7491.7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56">
            <a:extLst>
              <a:ext uri="{FF2B5EF4-FFF2-40B4-BE49-F238E27FC236}">
                <a16:creationId xmlns="" xmlns:a16="http://schemas.microsoft.com/office/drawing/2014/main" id="{E39FD293-2DCD-4AE4-B6C5-773E15C55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3858602"/>
            <a:ext cx="12864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13100000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A49F1B8B-AF56-4915-9B9F-4E0800C90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248" y="3858602"/>
            <a:ext cx="1080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1310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034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1" y="1851670"/>
            <a:ext cx="8081592" cy="409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36155" y="327393"/>
            <a:ext cx="4307853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在直线上表示下面各数。</a:t>
            </a: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6761684" y="1077340"/>
            <a:ext cx="618628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2.5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631381" y="2038079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199899" y="2045504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054899" y="2036598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389356" y="2044023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742793" y="2035117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771800" y="2024729"/>
            <a:ext cx="81000" cy="81000"/>
          </a:xfrm>
          <a:prstGeom prst="ellipse">
            <a:avLst/>
          </a:prstGeom>
          <a:solidFill>
            <a:srgbClr val="FF0000"/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15"/>
              <p:cNvSpPr txBox="1">
                <a:spLocks noChangeArrowheads="1"/>
              </p:cNvSpPr>
              <p:nvPr/>
            </p:nvSpPr>
            <p:spPr bwMode="auto">
              <a:xfrm>
                <a:off x="3843093" y="843558"/>
                <a:ext cx="743276" cy="866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-3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latin typeface="Cambria Math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000" b="1" i="1">
                            <a:latin typeface="Cambria Math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3000" b="1" i="1">
                            <a:latin typeface="Cambria Math"/>
                            <a:ea typeface="+mn-ea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1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3093" y="843558"/>
                <a:ext cx="743276" cy="866825"/>
              </a:xfrm>
              <a:prstGeom prst="rect">
                <a:avLst/>
              </a:prstGeom>
              <a:blipFill rotWithShape="1">
                <a:blip r:embed="rId3"/>
                <a:stretch>
                  <a:fillRect l="-122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856052" y="1093785"/>
            <a:ext cx="488296" cy="45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-5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5578604" y="1102633"/>
            <a:ext cx="618628" cy="45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+5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4820068" y="1102633"/>
            <a:ext cx="389756" cy="45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2897750" y="1093763"/>
            <a:ext cx="48829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920412" y="3363838"/>
            <a:ext cx="3091748" cy="1095533"/>
            <a:chOff x="3246294" y="3473996"/>
            <a:chExt cx="2785058" cy="1227401"/>
          </a:xfrm>
          <a:noFill/>
        </p:grpSpPr>
        <p:sp>
          <p:nvSpPr>
            <p:cNvPr id="37" name="AutoShape 27"/>
            <p:cNvSpPr>
              <a:spLocks noChangeArrowheads="1"/>
            </p:cNvSpPr>
            <p:nvPr/>
          </p:nvSpPr>
          <p:spPr bwMode="auto">
            <a:xfrm>
              <a:off x="3246294" y="3473996"/>
              <a:ext cx="2785058" cy="1227401"/>
            </a:xfrm>
            <a:prstGeom prst="cloudCallout">
              <a:avLst>
                <a:gd name="adj1" fmla="val 69904"/>
                <a:gd name="adj2" fmla="val -637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763443" y="3635347"/>
              <a:ext cx="2207792" cy="83099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0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的左边为负数，右边为正数。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1485" y1="45149" x2="24403" y2="50099"/>
                        <a14:foregroundMark x1="43767" y1="44752" x2="45093" y2="51881"/>
                        <a14:foregroundMark x1="49867" y1="45545" x2="46154" y2="52673"/>
                        <a14:foregroundMark x1="27851" y1="58416" x2="40849" y2="59406"/>
                        <a14:foregroundMark x1="28912" y1="8515" x2="34483" y2="22178"/>
                        <a14:foregroundMark x1="37931" y1="22970" x2="36605" y2="23168"/>
                        <a14:foregroundMark x1="45623" y1="11683" x2="47480" y2="11683"/>
                        <a14:foregroundMark x1="39523" y1="2376" x2="37931" y2="4158"/>
                        <a14:foregroundMark x1="24138" y1="1386" x2="25464" y2="4158"/>
                        <a14:foregroundMark x1="14854" y1="7525" x2="16711" y2="8515"/>
                        <a14:foregroundMark x1="14324" y1="17228" x2="17241" y2="16436"/>
                        <a14:foregroundMark x1="2918" y1="44356" x2="1326" y2="47723"/>
                        <a14:foregroundMark x1="96552" y1="67723" x2="96021" y2="70495"/>
                        <a14:foregroundMark x1="97878" y1="67723" x2="97878" y2="70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47814"/>
            <a:ext cx="1008224" cy="1350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27584" y="2355726"/>
            <a:ext cx="5563579" cy="1582166"/>
            <a:chOff x="251520" y="2571750"/>
            <a:chExt cx="5563579" cy="1582166"/>
          </a:xfrm>
        </p:grpSpPr>
        <p:sp>
          <p:nvSpPr>
            <p:cNvPr id="5" name="云形标注 4"/>
            <p:cNvSpPr/>
            <p:nvPr/>
          </p:nvSpPr>
          <p:spPr>
            <a:xfrm>
              <a:off x="1115616" y="2571750"/>
              <a:ext cx="4699483" cy="927155"/>
            </a:xfrm>
            <a:prstGeom prst="cloudCallout">
              <a:avLst>
                <a:gd name="adj1" fmla="val -56968"/>
                <a:gd name="adj2" fmla="val 10840"/>
              </a:avLst>
            </a:prstGeom>
            <a:ln>
              <a:solidFill>
                <a:srgbClr val="00B0F0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47664" y="2571750"/>
              <a:ext cx="37444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先确定是正数还是负数，再确定数在直线上的位置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2571750"/>
              <a:ext cx="1104039" cy="15821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62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1354E-6 L -0.04063 0.1711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" y="85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9.31237E-7 L 0.23524 0.1726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3" y="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9.31237E-7 L -0.03681 0.1726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" y="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71354E-6 L 0.17101 0.17114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85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63336E-6 L -0.10781 0.1757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99" y="87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0611E-6 L -0.15781 0.18162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99" y="90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21" grpId="0"/>
      <p:bldP spid="22" grpId="0"/>
      <p:bldP spid="23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5">
            <a:extLst>
              <a:ext uri="{FF2B5EF4-FFF2-40B4-BE49-F238E27FC236}">
                <a16:creationId xmlns="" xmlns:a16="http://schemas.microsoft.com/office/drawing/2014/main" id="{4E82E52A-BC51-47FA-9BB5-C1D8B65C5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422" y="327393"/>
            <a:ext cx="2280362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填一填。</a:t>
            </a:r>
          </a:p>
        </p:txBody>
      </p:sp>
      <p:sp>
        <p:nvSpPr>
          <p:cNvPr id="12" name="TextBox 15">
            <a:extLst>
              <a:ext uri="{FF2B5EF4-FFF2-40B4-BE49-F238E27FC236}">
                <a16:creationId xmlns="" xmlns:a16="http://schemas.microsoft.com/office/drawing/2014/main" id="{6A21138A-5FC9-4186-ADC2-019A8641F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01" y="843558"/>
            <a:ext cx="7838764" cy="156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）我国普通小学在校生有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108645000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人，读作（                         ），共中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在（     ）位上，万位上的数是（   ），改写成用“亿”作单位，并保留两位小数约是（      ）亿人。。</a:t>
            </a:r>
          </a:p>
        </p:txBody>
      </p:sp>
      <p:sp>
        <p:nvSpPr>
          <p:cNvPr id="13" name="TextBox 15">
            <a:extLst>
              <a:ext uri="{FF2B5EF4-FFF2-40B4-BE49-F238E27FC236}">
                <a16:creationId xmlns="" xmlns:a16="http://schemas.microsoft.com/office/drawing/2014/main" id="{AA4972FA-06E1-4FC6-BA4F-C1562FC48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473" y="2226617"/>
            <a:ext cx="7838764" cy="79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）把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4444000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4044000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40404400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按从小到大的顺序填入下面的括号里。（         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&lt;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          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&lt;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         ）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EB9AFDC-77B6-4DEA-A2CD-DCBAE57BC385}"/>
              </a:ext>
            </a:extLst>
          </p:cNvPr>
          <p:cNvSpPr/>
          <p:nvPr/>
        </p:nvSpPr>
        <p:spPr>
          <a:xfrm>
            <a:off x="1171094" y="1244946"/>
            <a:ext cx="3145241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一亿零八百六十四万五千</a:t>
            </a:r>
            <a:endParaRPr lang="en-US" altLang="zh-CN" sz="21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334FB6CC-47D4-4139-A86E-43722ED131C2}"/>
              </a:ext>
            </a:extLst>
          </p:cNvPr>
          <p:cNvSpPr/>
          <p:nvPr/>
        </p:nvSpPr>
        <p:spPr>
          <a:xfrm>
            <a:off x="6142488" y="1244946"/>
            <a:ext cx="775263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十万</a:t>
            </a:r>
            <a:endParaRPr lang="en-US" altLang="zh-CN" sz="21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20AB516-5F5E-4A04-8B14-3AD50541B5B8}"/>
              </a:ext>
            </a:extLst>
          </p:cNvPr>
          <p:cNvSpPr/>
          <p:nvPr/>
        </p:nvSpPr>
        <p:spPr>
          <a:xfrm>
            <a:off x="2184628" y="1619155"/>
            <a:ext cx="43235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CA6F1EE9-C124-4241-989B-6A80709BD2D1}"/>
              </a:ext>
            </a:extLst>
          </p:cNvPr>
          <p:cNvSpPr/>
          <p:nvPr/>
        </p:nvSpPr>
        <p:spPr>
          <a:xfrm>
            <a:off x="1171094" y="2003433"/>
            <a:ext cx="743898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1.09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BA37A58-5346-4B57-84B1-498054D26A98}"/>
              </a:ext>
            </a:extLst>
          </p:cNvPr>
          <p:cNvSpPr/>
          <p:nvPr/>
        </p:nvSpPr>
        <p:spPr>
          <a:xfrm>
            <a:off x="2307869" y="2623296"/>
            <a:ext cx="1189886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4044000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3937152-C015-48D9-9ACD-DDC78FA3BEE0}"/>
              </a:ext>
            </a:extLst>
          </p:cNvPr>
          <p:cNvSpPr/>
          <p:nvPr/>
        </p:nvSpPr>
        <p:spPr>
          <a:xfrm>
            <a:off x="4175667" y="2619189"/>
            <a:ext cx="1189886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4444000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EE139DFD-FC64-4B06-A734-81244862D880}"/>
              </a:ext>
            </a:extLst>
          </p:cNvPr>
          <p:cNvSpPr/>
          <p:nvPr/>
        </p:nvSpPr>
        <p:spPr>
          <a:xfrm>
            <a:off x="6132127" y="2640614"/>
            <a:ext cx="1445458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40404400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="" xmlns:a16="http://schemas.microsoft.com/office/drawing/2014/main" id="{72CA30E5-EE96-475A-851B-1D8E3CF1D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056" y="3072654"/>
            <a:ext cx="7838764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）一个五位数的近似数是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万，这个五位数最大是（         ）最小是（         ）。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2C705A0-6647-4464-A41B-A9AD174F3431}"/>
              </a:ext>
            </a:extLst>
          </p:cNvPr>
          <p:cNvSpPr/>
          <p:nvPr/>
        </p:nvSpPr>
        <p:spPr>
          <a:xfrm>
            <a:off x="7111907" y="3085707"/>
            <a:ext cx="102504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64999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08A55B0-5CB2-46E5-8094-68B13BF4837E}"/>
              </a:ext>
            </a:extLst>
          </p:cNvPr>
          <p:cNvSpPr/>
          <p:nvPr/>
        </p:nvSpPr>
        <p:spPr>
          <a:xfrm>
            <a:off x="1877768" y="3465101"/>
            <a:ext cx="102504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55000</a:t>
            </a:r>
          </a:p>
        </p:txBody>
      </p:sp>
      <p:sp>
        <p:nvSpPr>
          <p:cNvPr id="27" name="AutoShape 27">
            <a:extLst>
              <a:ext uri="{FF2B5EF4-FFF2-40B4-BE49-F238E27FC236}">
                <a16:creationId xmlns="" xmlns:a16="http://schemas.microsoft.com/office/drawing/2014/main" id="{EB0B5CE0-752D-4725-819A-69A6FBDEE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8869" y="1995686"/>
            <a:ext cx="1362925" cy="360000"/>
          </a:xfrm>
          <a:prstGeom prst="wedgeRoundRectCallout">
            <a:avLst>
              <a:gd name="adj1" fmla="val -64428"/>
              <a:gd name="adj2" fmla="val 4008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注意顺序</a:t>
            </a:r>
          </a:p>
        </p:txBody>
      </p:sp>
      <p:sp>
        <p:nvSpPr>
          <p:cNvPr id="28" name="AutoShape 27">
            <a:extLst>
              <a:ext uri="{FF2B5EF4-FFF2-40B4-BE49-F238E27FC236}">
                <a16:creationId xmlns="" xmlns:a16="http://schemas.microsoft.com/office/drawing/2014/main" id="{CAF331E3-B50D-4FCB-9FA6-CDE8F909C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627" y="3727941"/>
            <a:ext cx="3165270" cy="415211"/>
          </a:xfrm>
          <a:prstGeom prst="wedgeRoundRectCallout">
            <a:avLst>
              <a:gd name="adj1" fmla="val 20483"/>
              <a:gd name="adj2" fmla="val -131104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舍去的尾数尽量大：</a:t>
            </a:r>
            <a:r>
              <a:rPr lang="en-US" altLang="zh-CN" sz="21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4999</a:t>
            </a:r>
            <a:endParaRPr lang="zh-CN" altLang="en-US" sz="21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AutoShape 27">
            <a:extLst>
              <a:ext uri="{FF2B5EF4-FFF2-40B4-BE49-F238E27FC236}">
                <a16:creationId xmlns="" xmlns:a16="http://schemas.microsoft.com/office/drawing/2014/main" id="{6A0BC2A5-A373-4B44-B41A-DBCB1A7BB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011910"/>
            <a:ext cx="3165270" cy="415211"/>
          </a:xfrm>
          <a:prstGeom prst="wedgeRoundRectCallout">
            <a:avLst>
              <a:gd name="adj1" fmla="val 20483"/>
              <a:gd name="adj2" fmla="val -131104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向前进的数尽量小：</a:t>
            </a:r>
            <a:r>
              <a:rPr lang="en-US" altLang="zh-CN" sz="21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5000</a:t>
            </a:r>
            <a:endParaRPr lang="zh-CN" altLang="en-US" sz="21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  <p:bldP spid="21" grpId="0"/>
      <p:bldP spid="24" grpId="0"/>
      <p:bldP spid="25" grpId="0"/>
      <p:bldP spid="27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56">
            <a:extLst>
              <a:ext uri="{FF2B5EF4-FFF2-40B4-BE49-F238E27FC236}">
                <a16:creationId xmlns="" xmlns:a16="http://schemas.microsoft.com/office/drawing/2014/main" id="{D301AB66-BA5F-43BF-8625-3C85249C8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1" y="843558"/>
            <a:ext cx="52482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把下面的数按要求填空。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="" xmlns:a16="http://schemas.microsoft.com/office/drawing/2014/main" id="{10AC6D75-A841-4C79-8434-10AEA3858EAE}"/>
                  </a:ext>
                </a:extLst>
              </p:cNvPr>
              <p:cNvSpPr txBox="1"/>
              <p:nvPr/>
            </p:nvSpPr>
            <p:spPr>
              <a:xfrm>
                <a:off x="2103075" y="1381117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0AC6D75-A841-4C79-8434-10AEA3858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075" y="1381117"/>
                <a:ext cx="124549" cy="578235"/>
              </a:xfrm>
              <a:prstGeom prst="rect">
                <a:avLst/>
              </a:prstGeom>
              <a:blipFill rotWithShape="1">
                <a:blip r:embed="rId2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56">
            <a:extLst>
              <a:ext uri="{FF2B5EF4-FFF2-40B4-BE49-F238E27FC236}">
                <a16:creationId xmlns="" xmlns:a16="http://schemas.microsoft.com/office/drawing/2014/main" id="{7B1BCDD0-17A7-456B-AC78-F6C74D308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7012" y="1506514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-2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500B0F96-34C0-44C2-A953-851CA11440A3}"/>
                  </a:ext>
                </a:extLst>
              </p:cNvPr>
              <p:cNvSpPr txBox="1"/>
              <p:nvPr/>
            </p:nvSpPr>
            <p:spPr>
              <a:xfrm>
                <a:off x="3370535" y="1417451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00B0F96-34C0-44C2-A953-851CA1144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535" y="1417451"/>
                <a:ext cx="124549" cy="578235"/>
              </a:xfrm>
              <a:prstGeom prst="rect">
                <a:avLst/>
              </a:prstGeom>
              <a:blipFill rotWithShape="1">
                <a:blip r:embed="rId3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56">
            <a:extLst>
              <a:ext uri="{FF2B5EF4-FFF2-40B4-BE49-F238E27FC236}">
                <a16:creationId xmlns="" xmlns:a16="http://schemas.microsoft.com/office/drawing/2014/main" id="{0EC5ACF3-2EBC-4D79-814B-8F5CA7760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341" y="1510173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="" xmlns:a16="http://schemas.microsoft.com/office/drawing/2014/main" id="{DBE6DB05-EA81-4956-AFDE-EE3E77264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442" y="1517047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56">
            <a:extLst>
              <a:ext uri="{FF2B5EF4-FFF2-40B4-BE49-F238E27FC236}">
                <a16:creationId xmlns="" xmlns:a16="http://schemas.microsoft.com/office/drawing/2014/main" id="{4F9F07F0-902C-4EB9-A9E2-55C61FB1A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6543" y="1513968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-1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DD9D55A2-70AA-49A9-B4B7-8D38DDC44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249" y="1513968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25%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56">
            <a:extLst>
              <a:ext uri="{FF2B5EF4-FFF2-40B4-BE49-F238E27FC236}">
                <a16:creationId xmlns="" xmlns:a16="http://schemas.microsoft.com/office/drawing/2014/main" id="{B2C43210-5B1B-4E4C-8A00-43F8E9285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3938" y="2092602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FB63005D-1D99-4FE7-879C-05E87A69A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7326" y="2100085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56">
            <a:extLst>
              <a:ext uri="{FF2B5EF4-FFF2-40B4-BE49-F238E27FC236}">
                <a16:creationId xmlns="" xmlns:a16="http://schemas.microsoft.com/office/drawing/2014/main" id="{AA73BA5E-70AB-4E24-B910-25372D36E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5417" y="2102419"/>
            <a:ext cx="99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120%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C6929831-A5B7-4CC3-AFB4-A6CDCF8FC182}"/>
                  </a:ext>
                </a:extLst>
              </p:cNvPr>
              <p:cNvSpPr txBox="1"/>
              <p:nvPr/>
            </p:nvSpPr>
            <p:spPr>
              <a:xfrm>
                <a:off x="4231611" y="1938508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6929831-A5B7-4CC3-AFB4-A6CDCF8FC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611" y="1938508"/>
                <a:ext cx="124549" cy="578235"/>
              </a:xfrm>
              <a:prstGeom prst="rect">
                <a:avLst/>
              </a:prstGeom>
              <a:blipFill rotWithShape="1">
                <a:blip r:embed="rId4"/>
                <a:stretch>
                  <a:fillRect r="-23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56">
            <a:extLst>
              <a:ext uri="{FF2B5EF4-FFF2-40B4-BE49-F238E27FC236}">
                <a16:creationId xmlns="" xmlns:a16="http://schemas.microsoft.com/office/drawing/2014/main" id="{7FB57B6B-B431-4B0E-8011-1FBD49072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003" y="2037932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56">
            <a:extLst>
              <a:ext uri="{FF2B5EF4-FFF2-40B4-BE49-F238E27FC236}">
                <a16:creationId xmlns="" xmlns:a16="http://schemas.microsoft.com/office/drawing/2014/main" id="{0DB75C57-A88C-42CF-AF94-73F431820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960" y="2002755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56">
            <a:extLst>
              <a:ext uri="{FF2B5EF4-FFF2-40B4-BE49-F238E27FC236}">
                <a16:creationId xmlns="" xmlns:a16="http://schemas.microsoft.com/office/drawing/2014/main" id="{32A0397A-99C7-456E-9806-293579EB6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6485" y="2016650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56">
            <a:extLst>
              <a:ext uri="{FF2B5EF4-FFF2-40B4-BE49-F238E27FC236}">
                <a16:creationId xmlns="" xmlns:a16="http://schemas.microsoft.com/office/drawing/2014/main" id="{8C80FDA6-62A2-4D47-A1D4-08137E3F7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561" y="2524771"/>
            <a:ext cx="35829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             ）是自然数，</a:t>
            </a:r>
          </a:p>
        </p:txBody>
      </p:sp>
      <p:sp>
        <p:nvSpPr>
          <p:cNvPr id="31" name="TextBox 56">
            <a:extLst>
              <a:ext uri="{FF2B5EF4-FFF2-40B4-BE49-F238E27FC236}">
                <a16:creationId xmlns="" xmlns:a16="http://schemas.microsoft.com/office/drawing/2014/main" id="{9F6DF47F-B0DB-4F4F-9A6F-F97EC1001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3543" y="2489594"/>
            <a:ext cx="35829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                ）是小数，</a:t>
            </a:r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851248D7-9D31-42B3-B2BD-5679D08A5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137" y="3079983"/>
            <a:ext cx="35829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             ）是分数，</a:t>
            </a:r>
          </a:p>
        </p:txBody>
      </p:sp>
      <p:sp>
        <p:nvSpPr>
          <p:cNvPr id="33" name="TextBox 56">
            <a:extLst>
              <a:ext uri="{FF2B5EF4-FFF2-40B4-BE49-F238E27FC236}">
                <a16:creationId xmlns="" xmlns:a16="http://schemas.microsoft.com/office/drawing/2014/main" id="{3D3AE070-2911-4C15-BCD7-E359917B4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9752" y="3060426"/>
            <a:ext cx="35829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                ）是整数，</a:t>
            </a:r>
          </a:p>
        </p:txBody>
      </p:sp>
      <p:sp>
        <p:nvSpPr>
          <p:cNvPr id="34" name="TextBox 56">
            <a:extLst>
              <a:ext uri="{FF2B5EF4-FFF2-40B4-BE49-F238E27FC236}">
                <a16:creationId xmlns="" xmlns:a16="http://schemas.microsoft.com/office/drawing/2014/main" id="{1AE7F17C-FD6B-4F97-945A-C576F2328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561" y="3635195"/>
            <a:ext cx="70161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                                         ）是正数，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="" xmlns:a16="http://schemas.microsoft.com/office/drawing/2014/main" id="{D38A17B8-CC75-4BF6-A2B6-0307E69DA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308" y="4230195"/>
            <a:ext cx="35829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             ）是负数。</a:t>
            </a:r>
          </a:p>
        </p:txBody>
      </p:sp>
      <p:sp>
        <p:nvSpPr>
          <p:cNvPr id="36" name="TextBox 56">
            <a:extLst>
              <a:ext uri="{FF2B5EF4-FFF2-40B4-BE49-F238E27FC236}">
                <a16:creationId xmlns="" xmlns:a16="http://schemas.microsoft.com/office/drawing/2014/main" id="{8A515AA7-D173-47EF-B1D4-15CE81B61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7629" y="2539736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="" xmlns:a16="http://schemas.microsoft.com/office/drawing/2014/main" id="{C070962A-4277-454B-8D42-E422B6E8A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680" y="2538537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="" xmlns:a16="http://schemas.microsoft.com/office/drawing/2014/main" id="{E65953D4-7EA3-499D-9824-BD505C8FA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5076" y="2532254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="" xmlns:a16="http://schemas.microsoft.com/office/drawing/2014/main" id="{5735F509-4AE1-4700-BB37-69B1C3326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8269" y="2539736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11635134-2AB8-424F-BE9A-979DA8005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4692" y="2516433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="" xmlns:a16="http://schemas.microsoft.com/office/drawing/2014/main" id="{2E8020A7-2D58-4745-9854-C2497A9B7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168" y="2492446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TextBox 56">
            <a:extLst>
              <a:ext uri="{FF2B5EF4-FFF2-40B4-BE49-F238E27FC236}">
                <a16:creationId xmlns="" xmlns:a16="http://schemas.microsoft.com/office/drawing/2014/main" id="{1866EB44-4745-43E5-92E0-5E5B6FBA2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0215" y="2492851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86A6FE71-0421-423C-B001-09BB314B8F40}"/>
                  </a:ext>
                </a:extLst>
              </p:cNvPr>
              <p:cNvSpPr txBox="1"/>
              <p:nvPr/>
            </p:nvSpPr>
            <p:spPr>
              <a:xfrm>
                <a:off x="1466212" y="3039728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6A6FE71-0421-423C-B001-09BB314B8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212" y="3039728"/>
                <a:ext cx="124549" cy="578235"/>
              </a:xfrm>
              <a:prstGeom prst="rect">
                <a:avLst/>
              </a:prstGeom>
              <a:blipFill rotWithShape="1">
                <a:blip r:embed="rId5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C2F3D155-286E-4062-B6CA-823D4025A8F9}"/>
                  </a:ext>
                </a:extLst>
              </p:cNvPr>
              <p:cNvSpPr txBox="1"/>
              <p:nvPr/>
            </p:nvSpPr>
            <p:spPr>
              <a:xfrm>
                <a:off x="1926198" y="3044985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2F3D155-286E-4062-B6CA-823D4025A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198" y="3044985"/>
                <a:ext cx="124549" cy="578235"/>
              </a:xfrm>
              <a:prstGeom prst="rect">
                <a:avLst/>
              </a:prstGeom>
              <a:blipFill rotWithShape="1">
                <a:blip r:embed="rId6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4A55277E-C1AA-4A3F-8306-01DC73AB4CD2}"/>
                  </a:ext>
                </a:extLst>
              </p:cNvPr>
              <p:cNvSpPr txBox="1"/>
              <p:nvPr/>
            </p:nvSpPr>
            <p:spPr>
              <a:xfrm>
                <a:off x="2356105" y="3077659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A55277E-C1AA-4A3F-8306-01DC73AB4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105" y="3077659"/>
                <a:ext cx="124549" cy="578235"/>
              </a:xfrm>
              <a:prstGeom prst="rect">
                <a:avLst/>
              </a:prstGeom>
              <a:blipFill rotWithShape="1">
                <a:blip r:embed="rId7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11C81998-3950-4AA3-8B3E-98F16AF93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9207" y="3085105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="" xmlns:a16="http://schemas.microsoft.com/office/drawing/2014/main" id="{09305A9F-BCE1-4648-BB57-F604FD670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625" y="3067101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-1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878D44E0-6FFF-449D-B2E8-81066B267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9086" y="3064783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="" xmlns:a16="http://schemas.microsoft.com/office/drawing/2014/main" id="{21800B56-F33F-4F2C-9D73-254D939D7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0802" y="3054465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BB2C9796-1392-401D-9A21-9D1BE1C4F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922" y="3069140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="" xmlns:a16="http://schemas.microsoft.com/office/drawing/2014/main" id="{33A79828-22E2-44D8-88BF-2D8C91E97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317" y="3033587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2C6F3757-E3F4-4ECA-8FC6-1C8E9FFFFB0E}"/>
                  </a:ext>
                </a:extLst>
              </p:cNvPr>
              <p:cNvSpPr txBox="1"/>
              <p:nvPr/>
            </p:nvSpPr>
            <p:spPr>
              <a:xfrm>
                <a:off x="1278236" y="3621429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C6F3757-E3F4-4ECA-8FC6-1C8E9FFFFB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236" y="3621429"/>
                <a:ext cx="124549" cy="578235"/>
              </a:xfrm>
              <a:prstGeom prst="rect">
                <a:avLst/>
              </a:prstGeom>
              <a:blipFill rotWithShape="1">
                <a:blip r:embed="rId8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6">
            <a:extLst>
              <a:ext uri="{FF2B5EF4-FFF2-40B4-BE49-F238E27FC236}">
                <a16:creationId xmlns="" xmlns:a16="http://schemas.microsoft.com/office/drawing/2014/main" id="{7384E32D-1E10-43E7-A257-7A17850F1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382" y="4197049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文本框 53">
                <a:extLst>
                  <a:ext uri="{FF2B5EF4-FFF2-40B4-BE49-F238E27FC236}">
                    <a16:creationId xmlns="" xmlns:a16="http://schemas.microsoft.com/office/drawing/2014/main" id="{66F938BA-F743-4D67-A485-E1B3DAA2FF5D}"/>
                  </a:ext>
                </a:extLst>
              </p:cNvPr>
              <p:cNvSpPr txBox="1"/>
              <p:nvPr/>
            </p:nvSpPr>
            <p:spPr>
              <a:xfrm>
                <a:off x="1634049" y="3635424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54" name="文本框 5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6F938BA-F743-4D67-A485-E1B3DAA2F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049" y="3635424"/>
                <a:ext cx="124549" cy="578235"/>
              </a:xfrm>
              <a:prstGeom prst="rect">
                <a:avLst/>
              </a:prstGeom>
              <a:blipFill rotWithShape="1">
                <a:blip r:embed="rId9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6">
            <a:extLst>
              <a:ext uri="{FF2B5EF4-FFF2-40B4-BE49-F238E27FC236}">
                <a16:creationId xmlns="" xmlns:a16="http://schemas.microsoft.com/office/drawing/2014/main" id="{2CC3E349-76F6-41CB-A0D1-F063054BC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8221" y="3710491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TextBox 56">
            <a:extLst>
              <a:ext uri="{FF2B5EF4-FFF2-40B4-BE49-F238E27FC236}">
                <a16:creationId xmlns="" xmlns:a16="http://schemas.microsoft.com/office/drawing/2014/main" id="{238AAEC0-4C96-4F5C-9943-D0C7D4978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0768" y="3720361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2AC3E313-C6C0-467C-945A-377A368EB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7451" y="4190407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-1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TextBox 56">
            <a:extLst>
              <a:ext uri="{FF2B5EF4-FFF2-40B4-BE49-F238E27FC236}">
                <a16:creationId xmlns="" xmlns:a16="http://schemas.microsoft.com/office/drawing/2014/main" id="{45186B6A-85BE-4D51-A9ED-DDCCC3667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1617" y="3710491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25%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9" name="TextBox 56">
            <a:extLst>
              <a:ext uri="{FF2B5EF4-FFF2-40B4-BE49-F238E27FC236}">
                <a16:creationId xmlns="" xmlns:a16="http://schemas.microsoft.com/office/drawing/2014/main" id="{0C439AFA-8DF8-4B17-A797-31E8E4DD4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558" y="3724372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0" name="TextBox 56">
            <a:extLst>
              <a:ext uri="{FF2B5EF4-FFF2-40B4-BE49-F238E27FC236}">
                <a16:creationId xmlns="" xmlns:a16="http://schemas.microsoft.com/office/drawing/2014/main" id="{9ADE91A9-CB5C-4C28-9ECD-17356A8B1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7563" y="3740908"/>
            <a:ext cx="99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120%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B180F5E0-2819-4673-B693-653827A012BF}"/>
                  </a:ext>
                </a:extLst>
              </p:cNvPr>
              <p:cNvSpPr txBox="1"/>
              <p:nvPr/>
            </p:nvSpPr>
            <p:spPr>
              <a:xfrm>
                <a:off x="4525208" y="3581181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180F5E0-2819-4673-B693-653827A01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5208" y="3581181"/>
                <a:ext cx="124549" cy="578235"/>
              </a:xfrm>
              <a:prstGeom prst="rect">
                <a:avLst/>
              </a:prstGeom>
              <a:blipFill rotWithShape="1">
                <a:blip r:embed="rId10"/>
                <a:stretch>
                  <a:fillRect r="-23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56">
            <a:extLst>
              <a:ext uri="{FF2B5EF4-FFF2-40B4-BE49-F238E27FC236}">
                <a16:creationId xmlns="" xmlns:a16="http://schemas.microsoft.com/office/drawing/2014/main" id="{1AE24A05-CB25-4C05-AE15-8D96B4690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3220" y="3705580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3" name="TextBox 56">
            <a:extLst>
              <a:ext uri="{FF2B5EF4-FFF2-40B4-BE49-F238E27FC236}">
                <a16:creationId xmlns="" xmlns:a16="http://schemas.microsoft.com/office/drawing/2014/main" id="{89501986-12DA-4697-8816-817CF84BA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755" y="3692230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4" name="TextBox 56">
            <a:extLst>
              <a:ext uri="{FF2B5EF4-FFF2-40B4-BE49-F238E27FC236}">
                <a16:creationId xmlns="" xmlns:a16="http://schemas.microsoft.com/office/drawing/2014/main" id="{909770A3-27C5-4DA1-9487-3698B92BC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9974" y="3677778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6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复习导入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71" name="图片 70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2" name="文本框 26">
              <a:hlinkClick r:id="rId1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918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5">
            <a:extLst>
              <a:ext uri="{FF2B5EF4-FFF2-40B4-BE49-F238E27FC236}">
                <a16:creationId xmlns="" xmlns:a16="http://schemas.microsoft.com/office/drawing/2014/main" id="{55B94484-B60C-43F4-9FBC-88D081983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411510"/>
            <a:ext cx="5904656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下面的方框里可以填入哪些数字？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="" xmlns:a16="http://schemas.microsoft.com/office/drawing/2014/main" id="{C0BA03B5-93E0-408D-8C69-6B81996A0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218" y="918489"/>
            <a:ext cx="255709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6□00 &lt; 6500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="" xmlns:a16="http://schemas.microsoft.com/office/drawing/2014/main" id="{9BD8D9AB-3F36-4712-B5A3-FFE7C6A25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955" y="1730627"/>
            <a:ext cx="2957079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46□000 ≈ 47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127421F9-B8A8-4D51-864F-29BAC88F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770" y="915566"/>
            <a:ext cx="310954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8□3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&gt; 860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="" xmlns:a16="http://schemas.microsoft.com/office/drawing/2014/main" id="{50F1F61C-8671-47F7-B729-3F6531BE8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8762" y="1782790"/>
            <a:ext cx="382962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52□0000000 ≈ 53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</a:p>
        </p:txBody>
      </p:sp>
      <p:sp>
        <p:nvSpPr>
          <p:cNvPr id="19" name="TextBox 15">
            <a:extLst>
              <a:ext uri="{FF2B5EF4-FFF2-40B4-BE49-F238E27FC236}">
                <a16:creationId xmlns="" xmlns:a16="http://schemas.microsoft.com/office/drawing/2014/main" id="{958DA3E3-A4AA-4A42-A6A0-272984F2E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550791"/>
            <a:ext cx="3672408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里填上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3B4FFFB3-54EC-4CA6-9C7A-89DF3DCE9EB6}"/>
                  </a:ext>
                </a:extLst>
              </p:cNvPr>
              <p:cNvSpPr txBox="1"/>
              <p:nvPr/>
            </p:nvSpPr>
            <p:spPr>
              <a:xfrm>
                <a:off x="1644873" y="3175160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B4FFFB3-54EC-4CA6-9C7A-89DF3DCE9E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873" y="3175160"/>
                <a:ext cx="124549" cy="578235"/>
              </a:xfrm>
              <a:prstGeom prst="rect">
                <a:avLst/>
              </a:prstGeom>
              <a:blipFill rotWithShape="1">
                <a:blip r:embed="rId2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15">
            <a:extLst>
              <a:ext uri="{FF2B5EF4-FFF2-40B4-BE49-F238E27FC236}">
                <a16:creationId xmlns="" xmlns:a16="http://schemas.microsoft.com/office/drawing/2014/main" id="{59F06968-9E1E-417E-8E51-15736DFDC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7121" y="3314723"/>
            <a:ext cx="128893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○ 65%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4AAE07AD-DB26-434A-8B38-FBD5E147B4D9}"/>
                  </a:ext>
                </a:extLst>
              </p:cNvPr>
              <p:cNvSpPr txBox="1"/>
              <p:nvPr/>
            </p:nvSpPr>
            <p:spPr>
              <a:xfrm>
                <a:off x="3557633" y="3137202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AAE07AD-DB26-434A-8B38-FBD5E147B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633" y="3137202"/>
                <a:ext cx="124549" cy="578235"/>
              </a:xfrm>
              <a:prstGeom prst="rect">
                <a:avLst/>
              </a:prstGeom>
              <a:blipFill rotWithShape="1">
                <a:blip r:embed="rId3"/>
                <a:stretch>
                  <a:fillRect l="-5000" r="-1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15">
            <a:extLst>
              <a:ext uri="{FF2B5EF4-FFF2-40B4-BE49-F238E27FC236}">
                <a16:creationId xmlns="" xmlns:a16="http://schemas.microsoft.com/office/drawing/2014/main" id="{8A6DBA60-D48A-4113-99E5-F06840BE0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2846" y="3280517"/>
            <a:ext cx="128893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○ 0.66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0C4ECC6C-EA1E-4277-B211-2EE041067DB6}"/>
                  </a:ext>
                </a:extLst>
              </p:cNvPr>
              <p:cNvSpPr txBox="1"/>
              <p:nvPr/>
            </p:nvSpPr>
            <p:spPr>
              <a:xfrm>
                <a:off x="5641317" y="3149485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C4ECC6C-EA1E-4277-B211-2EE041067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317" y="3149485"/>
                <a:ext cx="124549" cy="578235"/>
              </a:xfrm>
              <a:prstGeom prst="rect">
                <a:avLst/>
              </a:prstGeom>
              <a:blipFill rotWithShape="1">
                <a:blip r:embed="rId4"/>
                <a:stretch>
                  <a:fillRect r="-23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15">
            <a:extLst>
              <a:ext uri="{FF2B5EF4-FFF2-40B4-BE49-F238E27FC236}">
                <a16:creationId xmlns="" xmlns:a16="http://schemas.microsoft.com/office/drawing/2014/main" id="{2F89B36A-B821-4EB0-A9B1-4033F304D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3346" y="3312897"/>
            <a:ext cx="128893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○ 0.34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A29B0F61-137B-4003-B6A7-14FF659D408C}"/>
                  </a:ext>
                </a:extLst>
              </p:cNvPr>
              <p:cNvSpPr txBox="1"/>
              <p:nvPr/>
            </p:nvSpPr>
            <p:spPr>
              <a:xfrm>
                <a:off x="1644873" y="3870044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29B0F61-137B-4003-B6A7-14FF659D4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873" y="3870044"/>
                <a:ext cx="124549" cy="578235"/>
              </a:xfrm>
              <a:prstGeom prst="rect">
                <a:avLst/>
              </a:prstGeom>
              <a:blipFill rotWithShape="1">
                <a:blip r:embed="rId5"/>
                <a:stretch>
                  <a:fillRect l="-5000" r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15">
            <a:extLst>
              <a:ext uri="{FF2B5EF4-FFF2-40B4-BE49-F238E27FC236}">
                <a16:creationId xmlns="" xmlns:a16="http://schemas.microsoft.com/office/drawing/2014/main" id="{833BD623-9C42-420B-95C1-3EB6754D1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2846" y="3964396"/>
            <a:ext cx="128893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○ 0.126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15">
            <a:extLst>
              <a:ext uri="{FF2B5EF4-FFF2-40B4-BE49-F238E27FC236}">
                <a16:creationId xmlns="" xmlns:a16="http://schemas.microsoft.com/office/drawing/2014/main" id="{19D633AB-B0C1-4779-90B4-A8CB95C2B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023" y="3964396"/>
            <a:ext cx="107291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0.91 ○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88D37471-AD7C-406D-904E-2913FDCDB34C}"/>
                  </a:ext>
                </a:extLst>
              </p:cNvPr>
              <p:cNvSpPr txBox="1"/>
              <p:nvPr/>
            </p:nvSpPr>
            <p:spPr>
              <a:xfrm>
                <a:off x="4395022" y="3789537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8D37471-AD7C-406D-904E-2913FDCDB3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5022" y="3789537"/>
                <a:ext cx="124549" cy="578235"/>
              </a:xfrm>
              <a:prstGeom prst="rect">
                <a:avLst/>
              </a:prstGeom>
              <a:blipFill rotWithShape="1">
                <a:blip r:embed="rId6"/>
                <a:stretch>
                  <a:fillRect l="-5000" r="-1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15">
            <a:extLst>
              <a:ext uri="{FF2B5EF4-FFF2-40B4-BE49-F238E27FC236}">
                <a16:creationId xmlns="" xmlns:a16="http://schemas.microsoft.com/office/drawing/2014/main" id="{2E1F7C77-3D24-422A-BAB7-899681F89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8129" y="3964396"/>
            <a:ext cx="107291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35% ○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5AD93C03-6147-4D49-B204-C6248AC869D5}"/>
                  </a:ext>
                </a:extLst>
              </p:cNvPr>
              <p:cNvSpPr txBox="1"/>
              <p:nvPr/>
            </p:nvSpPr>
            <p:spPr>
              <a:xfrm>
                <a:off x="6447813" y="3789537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AD93C03-6147-4D49-B204-C6248AC86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813" y="3789537"/>
                <a:ext cx="124549" cy="578235"/>
              </a:xfrm>
              <a:prstGeom prst="rect">
                <a:avLst/>
              </a:prstGeom>
              <a:blipFill rotWithShape="1">
                <a:blip r:embed="rId7"/>
                <a:stretch>
                  <a:fillRect l="-5000" r="-1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15">
            <a:extLst>
              <a:ext uri="{FF2B5EF4-FFF2-40B4-BE49-F238E27FC236}">
                <a16:creationId xmlns="" xmlns:a16="http://schemas.microsoft.com/office/drawing/2014/main" id="{F7008063-95DD-45B0-AF17-AA813664F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1347614"/>
            <a:ext cx="341519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15">
            <a:extLst>
              <a:ext uri="{FF2B5EF4-FFF2-40B4-BE49-F238E27FC236}">
                <a16:creationId xmlns="" xmlns:a16="http://schemas.microsoft.com/office/drawing/2014/main" id="{7AEE25AA-4EFC-4FB8-9032-094098750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283" y="1366044"/>
            <a:ext cx="283802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15">
            <a:extLst>
              <a:ext uri="{FF2B5EF4-FFF2-40B4-BE49-F238E27FC236}">
                <a16:creationId xmlns="" xmlns:a16="http://schemas.microsoft.com/office/drawing/2014/main" id="{3145899E-5C33-4FC9-8634-87CE5C57E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267" y="2059302"/>
            <a:ext cx="341519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15">
            <a:extLst>
              <a:ext uri="{FF2B5EF4-FFF2-40B4-BE49-F238E27FC236}">
                <a16:creationId xmlns="" xmlns:a16="http://schemas.microsoft.com/office/drawing/2014/main" id="{B01223F2-2977-442E-8459-D7929BE85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183" y="2067694"/>
            <a:ext cx="341519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15">
            <a:extLst>
              <a:ext uri="{FF2B5EF4-FFF2-40B4-BE49-F238E27FC236}">
                <a16:creationId xmlns="" xmlns:a16="http://schemas.microsoft.com/office/drawing/2014/main" id="{88DCFEBC-7FF6-4CA5-AA9E-E3CA65F97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95" y="3275051"/>
            <a:ext cx="3976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15">
            <a:extLst>
              <a:ext uri="{FF2B5EF4-FFF2-40B4-BE49-F238E27FC236}">
                <a16:creationId xmlns="" xmlns:a16="http://schemas.microsoft.com/office/drawing/2014/main" id="{176265CB-3FAB-49AB-BF3A-0960E358D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6241" y="3312897"/>
            <a:ext cx="3976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5">
            <a:extLst>
              <a:ext uri="{FF2B5EF4-FFF2-40B4-BE49-F238E27FC236}">
                <a16:creationId xmlns="" xmlns:a16="http://schemas.microsoft.com/office/drawing/2014/main" id="{3AC099A0-AEBA-4241-B5AF-E3FC1E192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8158" y="3299051"/>
            <a:ext cx="3976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15">
            <a:extLst>
              <a:ext uri="{FF2B5EF4-FFF2-40B4-BE49-F238E27FC236}">
                <a16:creationId xmlns="" xmlns:a16="http://schemas.microsoft.com/office/drawing/2014/main" id="{7BA5AC70-856E-4713-A449-50E2CAEFB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1938" y="3962570"/>
            <a:ext cx="3976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15">
            <a:extLst>
              <a:ext uri="{FF2B5EF4-FFF2-40B4-BE49-F238E27FC236}">
                <a16:creationId xmlns="" xmlns:a16="http://schemas.microsoft.com/office/drawing/2014/main" id="{421ED41F-BE23-4520-BF69-5A63C8863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367" y="3962570"/>
            <a:ext cx="3976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15">
            <a:extLst>
              <a:ext uri="{FF2B5EF4-FFF2-40B4-BE49-F238E27FC236}">
                <a16:creationId xmlns="" xmlns:a16="http://schemas.microsoft.com/office/drawing/2014/main" id="{847585C2-6483-4C7C-9BA7-6C40E171A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674" y="3978242"/>
            <a:ext cx="39766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6" name="图片 45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7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637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260888" y="1673245"/>
            <a:ext cx="4695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55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08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078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841085" y="843558"/>
            <a:ext cx="5963163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你知道哪些和数有关的知识吗？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53" y="1347614"/>
            <a:ext cx="1027725" cy="124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9" name="组合 4"/>
          <p:cNvGrpSpPr>
            <a:grpSpLocks/>
          </p:cNvGrpSpPr>
          <p:nvPr/>
        </p:nvGrpSpPr>
        <p:grpSpPr bwMode="auto">
          <a:xfrm>
            <a:off x="4606465" y="1312925"/>
            <a:ext cx="2917863" cy="1038389"/>
            <a:chOff x="2366021" y="1091504"/>
            <a:chExt cx="3200501" cy="667083"/>
          </a:xfrm>
          <a:noFill/>
        </p:grpSpPr>
        <p:sp>
          <p:nvSpPr>
            <p:cNvPr id="60" name="云形标注 82"/>
            <p:cNvSpPr>
              <a:spLocks noChangeArrowheads="1"/>
            </p:cNvSpPr>
            <p:nvPr/>
          </p:nvSpPr>
          <p:spPr bwMode="auto">
            <a:xfrm>
              <a:off x="2366021" y="1091504"/>
              <a:ext cx="2965708" cy="667083"/>
            </a:xfrm>
            <a:prstGeom prst="cloudCallout">
              <a:avLst>
                <a:gd name="adj1" fmla="val 65071"/>
                <a:gd name="adj2" fmla="val 13006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61" name="矩形 4"/>
            <p:cNvSpPr>
              <a:spLocks noChangeArrowheads="1"/>
            </p:cNvSpPr>
            <p:nvPr/>
          </p:nvSpPr>
          <p:spPr bwMode="auto">
            <a:xfrm>
              <a:off x="2785715" y="1160048"/>
              <a:ext cx="2780807" cy="53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我是这样</a:t>
              </a:r>
              <a:r>
                <a:rPr lang="zh-CN" altLang="en-US" sz="24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画图</a:t>
              </a:r>
              <a:endPara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表示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的。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131" y="1416678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3" name="组合 4"/>
          <p:cNvGrpSpPr>
            <a:grpSpLocks/>
          </p:cNvGrpSpPr>
          <p:nvPr/>
        </p:nvGrpSpPr>
        <p:grpSpPr bwMode="auto">
          <a:xfrm>
            <a:off x="1619672" y="1349873"/>
            <a:ext cx="3312368" cy="1038388"/>
            <a:chOff x="2289345" y="1091504"/>
            <a:chExt cx="3484680" cy="667083"/>
          </a:xfrm>
          <a:noFill/>
        </p:grpSpPr>
        <p:sp>
          <p:nvSpPr>
            <p:cNvPr id="64" name="云形标注 82"/>
            <p:cNvSpPr>
              <a:spLocks noChangeArrowheads="1"/>
            </p:cNvSpPr>
            <p:nvPr/>
          </p:nvSpPr>
          <p:spPr bwMode="auto">
            <a:xfrm>
              <a:off x="2289345" y="1091504"/>
              <a:ext cx="2965708" cy="667083"/>
            </a:xfrm>
            <a:prstGeom prst="cloudCallout">
              <a:avLst>
                <a:gd name="adj1" fmla="val -63325"/>
                <a:gd name="adj2" fmla="val 13482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65" name="矩形 4"/>
            <p:cNvSpPr>
              <a:spLocks noChangeArrowheads="1"/>
            </p:cNvSpPr>
            <p:nvPr/>
          </p:nvSpPr>
          <p:spPr bwMode="auto">
            <a:xfrm>
              <a:off x="2707610" y="1157576"/>
              <a:ext cx="3066415" cy="53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我是这样</a:t>
              </a:r>
              <a:r>
                <a:rPr lang="zh-CN" altLang="en-US" sz="24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画图</a:t>
              </a:r>
              <a:endPara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 smtClean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表示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的。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6118499-5EF1-48FE-A956-E5D03F6FD33E}"/>
              </a:ext>
            </a:extLst>
          </p:cNvPr>
          <p:cNvGrpSpPr/>
          <p:nvPr/>
        </p:nvGrpSpPr>
        <p:grpSpPr>
          <a:xfrm>
            <a:off x="4900742" y="2477905"/>
            <a:ext cx="3951185" cy="2158550"/>
            <a:chOff x="4900742" y="2561354"/>
            <a:chExt cx="3951185" cy="2158550"/>
          </a:xfrm>
        </p:grpSpPr>
        <p:grpSp>
          <p:nvGrpSpPr>
            <p:cNvPr id="2" name="组合 1"/>
            <p:cNvGrpSpPr/>
            <p:nvPr/>
          </p:nvGrpSpPr>
          <p:grpSpPr>
            <a:xfrm>
              <a:off x="4900742" y="2561354"/>
              <a:ext cx="3951185" cy="2158550"/>
              <a:chOff x="6534316" y="3415127"/>
              <a:chExt cx="5268247" cy="2878062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6534316" y="3415127"/>
                <a:ext cx="5255127" cy="2878062"/>
                <a:chOff x="1503473" y="3019667"/>
                <a:chExt cx="5255127" cy="2878062"/>
              </a:xfrm>
            </p:grpSpPr>
            <p:sp>
              <p:nvSpPr>
                <p:cNvPr id="39" name="矩形 38"/>
                <p:cNvSpPr/>
                <p:nvPr/>
              </p:nvSpPr>
              <p:spPr>
                <a:xfrm>
                  <a:off x="1503473" y="4311732"/>
                  <a:ext cx="656591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数</a:t>
                  </a: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2152368" y="3269446"/>
                  <a:ext cx="1066959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正数</a:t>
                  </a:r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3338114" y="3019667"/>
                  <a:ext cx="1477328" cy="6155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正整数</a:t>
                  </a: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2257049" y="5282177"/>
                  <a:ext cx="656591" cy="6155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零</a:t>
                  </a:r>
                </a:p>
              </p:txBody>
            </p:sp>
            <p:sp>
              <p:nvSpPr>
                <p:cNvPr id="44" name="矩形 43"/>
                <p:cNvSpPr/>
                <p:nvPr/>
              </p:nvSpPr>
              <p:spPr>
                <a:xfrm>
                  <a:off x="3322393" y="3644017"/>
                  <a:ext cx="1477328" cy="615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正分数</a:t>
                  </a:r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4366532" y="3649139"/>
                  <a:ext cx="2392068" cy="615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（正小数）</a:t>
                  </a:r>
                </a:p>
              </p:txBody>
            </p:sp>
          </p:grpSp>
          <p:sp>
            <p:nvSpPr>
              <p:cNvPr id="49" name="矩形 48"/>
              <p:cNvSpPr/>
              <p:nvPr/>
            </p:nvSpPr>
            <p:spPr>
              <a:xfrm>
                <a:off x="7136915" y="4975034"/>
                <a:ext cx="1066959" cy="61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负数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8364489" y="4625694"/>
                <a:ext cx="1477328" cy="615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负整数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8315659" y="5218559"/>
                <a:ext cx="1477328" cy="615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负分数</a:t>
                </a: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9397375" y="5181904"/>
                <a:ext cx="2405188" cy="61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（负小数）</a:t>
                </a:r>
              </a:p>
            </p:txBody>
          </p:sp>
        </p:grpSp>
        <p:sp>
          <p:nvSpPr>
            <p:cNvPr id="55" name="AutoShape 18">
              <a:extLst>
                <a:ext uri="{FF2B5EF4-FFF2-40B4-BE49-F238E27FC236}">
                  <a16:creationId xmlns="" xmlns:a16="http://schemas.microsoft.com/office/drawing/2014/main" id="{24ABB190-FDDE-43C9-B212-72CC8A12D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034" y="3071871"/>
              <a:ext cx="170533" cy="1407662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6" name="AutoShape 18">
              <a:extLst>
                <a:ext uri="{FF2B5EF4-FFF2-40B4-BE49-F238E27FC236}">
                  <a16:creationId xmlns="" xmlns:a16="http://schemas.microsoft.com/office/drawing/2014/main" id="{8F446F82-4C91-41F9-886D-8ED55C1F5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664" y="2789339"/>
              <a:ext cx="143619" cy="617159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7" name="AutoShape 18">
              <a:extLst>
                <a:ext uri="{FF2B5EF4-FFF2-40B4-BE49-F238E27FC236}">
                  <a16:creationId xmlns="" xmlns:a16="http://schemas.microsoft.com/office/drawing/2014/main" id="{3C3CB8F7-7912-4D8E-B309-8596DD96C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0261" y="3659790"/>
              <a:ext cx="143619" cy="617159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D6207EB-7E6E-412A-A935-38050281F49F}"/>
              </a:ext>
            </a:extLst>
          </p:cNvPr>
          <p:cNvGrpSpPr/>
          <p:nvPr/>
        </p:nvGrpSpPr>
        <p:grpSpPr>
          <a:xfrm>
            <a:off x="740605" y="2427734"/>
            <a:ext cx="3835667" cy="2075099"/>
            <a:chOff x="740605" y="2511183"/>
            <a:chExt cx="3835667" cy="2075099"/>
          </a:xfrm>
        </p:grpSpPr>
        <p:grpSp>
          <p:nvGrpSpPr>
            <p:cNvPr id="27" name="组合 26"/>
            <p:cNvGrpSpPr/>
            <p:nvPr/>
          </p:nvGrpSpPr>
          <p:grpSpPr>
            <a:xfrm>
              <a:off x="740605" y="2511183"/>
              <a:ext cx="3835667" cy="2075099"/>
              <a:chOff x="1503473" y="2972359"/>
              <a:chExt cx="5114223" cy="2766793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503473" y="4311732"/>
                <a:ext cx="656591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数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232877" y="3584094"/>
                <a:ext cx="1066959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整数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207990" y="5123599"/>
                <a:ext cx="2708432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分数（小数）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425726" y="2972359"/>
                <a:ext cx="1477328" cy="61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正整数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407388" y="3492082"/>
                <a:ext cx="656591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零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3384385" y="4096134"/>
                <a:ext cx="1477328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负整数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5140368" y="3539502"/>
                <a:ext cx="1477328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自然数</a:t>
                </a:r>
              </a:p>
            </p:txBody>
          </p:sp>
        </p:grpSp>
        <p:sp>
          <p:nvSpPr>
            <p:cNvPr id="5" name="AutoShape 18">
              <a:extLst>
                <a:ext uri="{FF2B5EF4-FFF2-40B4-BE49-F238E27FC236}">
                  <a16:creationId xmlns="" xmlns:a16="http://schemas.microsoft.com/office/drawing/2014/main" id="{C153ABF5-2794-4BC1-9563-202603249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923" y="2686571"/>
              <a:ext cx="209938" cy="1025956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4" name="AutoShape 18">
              <a:extLst>
                <a:ext uri="{FF2B5EF4-FFF2-40B4-BE49-F238E27FC236}">
                  <a16:creationId xmlns="" xmlns:a16="http://schemas.microsoft.com/office/drawing/2014/main" id="{8FFF6DCC-274A-4196-974A-95503A294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985" y="3362317"/>
              <a:ext cx="209938" cy="1025956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8" name="AutoShape 18">
              <a:extLst>
                <a:ext uri="{FF2B5EF4-FFF2-40B4-BE49-F238E27FC236}">
                  <a16:creationId xmlns="" xmlns:a16="http://schemas.microsoft.com/office/drawing/2014/main" id="{304BFFF1-068B-48AE-BFED-6063B02FB3E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313788" y="2708886"/>
              <a:ext cx="177783" cy="950904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4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2" name="图片 61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6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67544" y="411510"/>
            <a:ext cx="1546911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整数</a:t>
            </a:r>
          </a:p>
        </p:txBody>
      </p:sp>
      <p:sp>
        <p:nvSpPr>
          <p:cNvPr id="29" name="矩形 28"/>
          <p:cNvSpPr/>
          <p:nvPr/>
        </p:nvSpPr>
        <p:spPr>
          <a:xfrm>
            <a:off x="2496990" y="2207402"/>
            <a:ext cx="887796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整数</a:t>
            </a:r>
          </a:p>
        </p:txBody>
      </p:sp>
      <p:sp>
        <p:nvSpPr>
          <p:cNvPr id="31" name="矩形 30"/>
          <p:cNvSpPr/>
          <p:nvPr/>
        </p:nvSpPr>
        <p:spPr>
          <a:xfrm>
            <a:off x="3384786" y="1852110"/>
            <a:ext cx="106182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正整数</a:t>
            </a:r>
          </a:p>
        </p:txBody>
      </p:sp>
      <p:sp>
        <p:nvSpPr>
          <p:cNvPr id="32" name="矩形 31"/>
          <p:cNvSpPr/>
          <p:nvPr/>
        </p:nvSpPr>
        <p:spPr>
          <a:xfrm>
            <a:off x="3651450" y="2259770"/>
            <a:ext cx="45267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零</a:t>
            </a:r>
          </a:p>
        </p:txBody>
      </p:sp>
      <p:sp>
        <p:nvSpPr>
          <p:cNvPr id="33" name="矩形 32"/>
          <p:cNvSpPr/>
          <p:nvPr/>
        </p:nvSpPr>
        <p:spPr>
          <a:xfrm>
            <a:off x="3388631" y="2651843"/>
            <a:ext cx="1060614" cy="43858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负整数</a:t>
            </a:r>
          </a:p>
        </p:txBody>
      </p:sp>
      <p:sp>
        <p:nvSpPr>
          <p:cNvPr id="34" name="矩形 33"/>
          <p:cNvSpPr/>
          <p:nvPr/>
        </p:nvSpPr>
        <p:spPr>
          <a:xfrm>
            <a:off x="7833428" y="2044671"/>
            <a:ext cx="1065065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自然数</a:t>
            </a:r>
          </a:p>
        </p:txBody>
      </p:sp>
      <p:sp>
        <p:nvSpPr>
          <p:cNvPr id="2" name="右箭头 1"/>
          <p:cNvSpPr/>
          <p:nvPr/>
        </p:nvSpPr>
        <p:spPr>
          <a:xfrm>
            <a:off x="4411828" y="2003399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905902" y="1850158"/>
            <a:ext cx="2754600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5……</a:t>
            </a:r>
            <a:endParaRPr lang="zh-CN" altLang="en-US" sz="2400" b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" name="右箭头 53"/>
          <p:cNvSpPr/>
          <p:nvPr/>
        </p:nvSpPr>
        <p:spPr>
          <a:xfrm>
            <a:off x="4398232" y="2433065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928405" y="2288739"/>
            <a:ext cx="292388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400" b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右箭头 55"/>
          <p:cNvSpPr/>
          <p:nvPr/>
        </p:nvSpPr>
        <p:spPr>
          <a:xfrm>
            <a:off x="4389325" y="2851592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883399" y="2698351"/>
            <a:ext cx="355409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-1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-2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-3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-4</a:t>
            </a:r>
            <a:r>
              <a:rPr lang="zh-CN" altLang="en-US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-5……</a:t>
            </a:r>
            <a:endParaRPr lang="zh-CN" altLang="en-US" sz="2400" b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453500" y="1870641"/>
            <a:ext cx="926919" cy="418098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AutoShape 27"/>
          <p:cNvSpPr>
            <a:spLocks noChangeArrowheads="1"/>
          </p:cNvSpPr>
          <p:nvPr/>
        </p:nvSpPr>
        <p:spPr bwMode="auto">
          <a:xfrm>
            <a:off x="3651450" y="771550"/>
            <a:ext cx="3867150" cy="825104"/>
          </a:xfrm>
          <a:prstGeom prst="wedgeRoundRectCallout">
            <a:avLst>
              <a:gd name="adj1" fmla="val -42304"/>
              <a:gd name="adj2" fmla="val 87989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个数是无限的，最小的正整数是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，没有最大的正整数。</a:t>
            </a:r>
          </a:p>
        </p:txBody>
      </p:sp>
      <p:sp>
        <p:nvSpPr>
          <p:cNvPr id="66" name="圆角矩形 65"/>
          <p:cNvSpPr/>
          <p:nvPr/>
        </p:nvSpPr>
        <p:spPr>
          <a:xfrm>
            <a:off x="3452241" y="2673524"/>
            <a:ext cx="926919" cy="418098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2496989" y="2198105"/>
            <a:ext cx="672019" cy="418098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2" name="AutoShape 27"/>
          <p:cNvSpPr>
            <a:spLocks noChangeArrowheads="1"/>
          </p:cNvSpPr>
          <p:nvPr/>
        </p:nvSpPr>
        <p:spPr bwMode="auto">
          <a:xfrm>
            <a:off x="3551993" y="3379668"/>
            <a:ext cx="3867150" cy="825104"/>
          </a:xfrm>
          <a:prstGeom prst="wedgeRoundRectCallout">
            <a:avLst>
              <a:gd name="adj1" fmla="val -40462"/>
              <a:gd name="adj2" fmla="val -91198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个数是无限的，最大的负整数是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-1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，没有最小的负整数。</a:t>
            </a:r>
          </a:p>
        </p:txBody>
      </p:sp>
      <p:sp>
        <p:nvSpPr>
          <p:cNvPr id="67" name="AutoShape 27"/>
          <p:cNvSpPr>
            <a:spLocks noChangeArrowheads="1"/>
          </p:cNvSpPr>
          <p:nvPr/>
        </p:nvSpPr>
        <p:spPr bwMode="auto">
          <a:xfrm>
            <a:off x="539552" y="1450187"/>
            <a:ext cx="1350000" cy="2237757"/>
          </a:xfrm>
          <a:prstGeom prst="wedgeRoundRectCallout">
            <a:avLst>
              <a:gd name="adj1" fmla="val 81742"/>
              <a:gd name="adj2" fmla="val -847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个数是无限的，没有最小的整数，也没有最大的整数。</a:t>
            </a:r>
          </a:p>
        </p:txBody>
      </p:sp>
      <p:sp>
        <p:nvSpPr>
          <p:cNvPr id="38" name="AutoShape 18">
            <a:extLst>
              <a:ext uri="{FF2B5EF4-FFF2-40B4-BE49-F238E27FC236}">
                <a16:creationId xmlns="" xmlns:a16="http://schemas.microsoft.com/office/drawing/2014/main" id="{E90E07DC-4BF6-4D5B-AA06-96FDF0345778}"/>
              </a:ext>
            </a:extLst>
          </p:cNvPr>
          <p:cNvSpPr>
            <a:spLocks/>
          </p:cNvSpPr>
          <p:nvPr/>
        </p:nvSpPr>
        <p:spPr bwMode="auto">
          <a:xfrm>
            <a:off x="3192316" y="2040973"/>
            <a:ext cx="209938" cy="1025956"/>
          </a:xfrm>
          <a:prstGeom prst="leftBrace">
            <a:avLst>
              <a:gd name="adj1" fmla="val 36152"/>
              <a:gd name="adj2" fmla="val 50000"/>
            </a:avLst>
          </a:prstGeom>
          <a:noFill/>
          <a:ln w="28575">
            <a:solidFill>
              <a:srgbClr val="4472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rPr>
              <a:t>      </a:t>
            </a:r>
            <a:endParaRPr kumimoji="0" lang="zh-CN" altLang="zh-CN" sz="1800" b="1" i="0" u="none" strike="noStrike" cap="none" normalizeH="0" baseline="0">
              <a:ln>
                <a:noFill/>
              </a:ln>
              <a:effectLst/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AutoShape 18">
            <a:extLst>
              <a:ext uri="{FF2B5EF4-FFF2-40B4-BE49-F238E27FC236}">
                <a16:creationId xmlns="" xmlns:a16="http://schemas.microsoft.com/office/drawing/2014/main" id="{DBD2DB78-91C2-426F-96CF-C3E08EC9A180}"/>
              </a:ext>
            </a:extLst>
          </p:cNvPr>
          <p:cNvSpPr>
            <a:spLocks/>
          </p:cNvSpPr>
          <p:nvPr/>
        </p:nvSpPr>
        <p:spPr bwMode="auto">
          <a:xfrm rot="10800000">
            <a:off x="7701984" y="1915520"/>
            <a:ext cx="231602" cy="833588"/>
          </a:xfrm>
          <a:prstGeom prst="leftBrace">
            <a:avLst>
              <a:gd name="adj1" fmla="val 36152"/>
              <a:gd name="adj2" fmla="val 50000"/>
            </a:avLst>
          </a:prstGeom>
          <a:noFill/>
          <a:ln w="28575">
            <a:solidFill>
              <a:srgbClr val="4472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rPr>
              <a:t>      </a:t>
            </a:r>
            <a:endParaRPr kumimoji="0" lang="zh-CN" altLang="zh-CN" sz="1800" b="1" i="0" u="none" strike="noStrike" cap="none" normalizeH="0" baseline="0">
              <a:ln>
                <a:noFill/>
              </a:ln>
              <a:effectLst/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212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  <p:bldP spid="33" grpId="0"/>
      <p:bldP spid="34" grpId="0"/>
      <p:bldP spid="2" grpId="0" animBg="1"/>
      <p:bldP spid="48" grpId="0"/>
      <p:bldP spid="54" grpId="0" animBg="1"/>
      <p:bldP spid="55" grpId="0"/>
      <p:bldP spid="56" grpId="0" animBg="1"/>
      <p:bldP spid="57" grpId="0"/>
      <p:bldP spid="5" grpId="0" animBg="1"/>
      <p:bldP spid="58" grpId="0" animBg="1"/>
      <p:bldP spid="66" grpId="0" animBg="1"/>
      <p:bldP spid="68" grpId="0" animBg="1"/>
      <p:bldP spid="62" grpId="0" animBg="1"/>
      <p:bldP spid="67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504933" y="2188250"/>
            <a:ext cx="5524589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自然数： </a:t>
            </a:r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 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5……</a:t>
            </a: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零、</a:t>
            </a:r>
            <a:r>
              <a:rPr lang="zh-CN" altLang="en-US" sz="2400" b="1" dirty="0">
                <a:solidFill>
                  <a:srgbClr val="00B762"/>
                </a:solidFill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、二、三、四、五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1834792" y="2169571"/>
            <a:ext cx="336009" cy="418098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右箭头 34"/>
          <p:cNvSpPr/>
          <p:nvPr/>
        </p:nvSpPr>
        <p:spPr>
          <a:xfrm>
            <a:off x="5055577" y="1197696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2325805" y="2604784"/>
            <a:ext cx="443166" cy="333041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AutoShape 27"/>
          <p:cNvSpPr>
            <a:spLocks noChangeArrowheads="1"/>
          </p:cNvSpPr>
          <p:nvPr/>
        </p:nvSpPr>
        <p:spPr bwMode="auto">
          <a:xfrm>
            <a:off x="1869296" y="3263641"/>
            <a:ext cx="3213000" cy="1080000"/>
          </a:xfrm>
          <a:prstGeom prst="wedgeRoundRectCallout">
            <a:avLst>
              <a:gd name="adj1" fmla="val -27008"/>
              <a:gd name="adj2" fmla="val -8591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“一”是自然数的单位，任何非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自然数都是由若干个“一”组成的。</a:t>
            </a:r>
          </a:p>
        </p:txBody>
      </p:sp>
      <p:sp>
        <p:nvSpPr>
          <p:cNvPr id="30" name="AutoShape 27"/>
          <p:cNvSpPr>
            <a:spLocks noChangeArrowheads="1"/>
          </p:cNvSpPr>
          <p:nvPr/>
        </p:nvSpPr>
        <p:spPr bwMode="auto">
          <a:xfrm>
            <a:off x="1932281" y="746841"/>
            <a:ext cx="3062351" cy="1141532"/>
          </a:xfrm>
          <a:prstGeom prst="wedgeRoundRectCallout">
            <a:avLst>
              <a:gd name="adj1" fmla="val -44252"/>
              <a:gd name="adj2" fmla="val 82263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没有最大的自然数，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最小的自然数，表示一个物体也没有。</a:t>
            </a:r>
          </a:p>
        </p:txBody>
      </p:sp>
      <p:sp>
        <p:nvSpPr>
          <p:cNvPr id="40" name="AutoShape 27"/>
          <p:cNvSpPr>
            <a:spLocks noChangeArrowheads="1"/>
          </p:cNvSpPr>
          <p:nvPr/>
        </p:nvSpPr>
        <p:spPr bwMode="auto">
          <a:xfrm>
            <a:off x="5618085" y="555526"/>
            <a:ext cx="2700000" cy="1420340"/>
          </a:xfrm>
          <a:prstGeom prst="wedgeRoundRectCallout">
            <a:avLst>
              <a:gd name="adj1" fmla="val -27093"/>
              <a:gd name="adj2" fmla="val 4910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还可以表示：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起点（刻度）、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分界点（正负数）、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占位（计数）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5028079" y="2178478"/>
            <a:ext cx="336009" cy="418098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AutoShape 27"/>
          <p:cNvSpPr>
            <a:spLocks noChangeArrowheads="1"/>
          </p:cNvSpPr>
          <p:nvPr/>
        </p:nvSpPr>
        <p:spPr bwMode="auto">
          <a:xfrm>
            <a:off x="5391448" y="2578810"/>
            <a:ext cx="3213000" cy="1209392"/>
          </a:xfrm>
          <a:prstGeom prst="wedgeRoundRectCallout">
            <a:avLst>
              <a:gd name="adj1" fmla="val -58820"/>
              <a:gd name="adj2" fmla="val -5528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自然数的意义：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个人”：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是基数；</a:t>
            </a:r>
            <a:endParaRPr lang="en-US" altLang="zh-CN" sz="21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“第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个人”：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是序数。</a:t>
            </a:r>
          </a:p>
          <a:p>
            <a:pPr>
              <a:lnSpc>
                <a:spcPct val="110000"/>
              </a:lnSpc>
              <a:defRPr/>
            </a:pP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268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68" grpId="0" animBg="1"/>
      <p:bldP spid="35" grpId="0" animBg="1"/>
      <p:bldP spid="39" grpId="0" animBg="1"/>
      <p:bldP spid="58" grpId="0" animBg="1"/>
      <p:bldP spid="30" grpId="0" animBg="1"/>
      <p:bldP spid="40" grpId="0" animBg="1"/>
      <p:bldP spid="42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755576" y="627534"/>
            <a:ext cx="81293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</a:t>
            </a:r>
          </a:p>
        </p:txBody>
      </p:sp>
      <p:sp>
        <p:nvSpPr>
          <p:cNvPr id="48" name="TextBox 15"/>
          <p:cNvSpPr txBox="1">
            <a:spLocks noChangeArrowheads="1"/>
          </p:cNvSpPr>
          <p:nvPr/>
        </p:nvSpPr>
        <p:spPr bwMode="auto">
          <a:xfrm>
            <a:off x="1491815" y="693008"/>
            <a:ext cx="679240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B762"/>
                </a:solidFill>
                <a:latin typeface="楷体" pitchFamily="49" charset="-122"/>
                <a:ea typeface="楷体" pitchFamily="49" charset="-122"/>
              </a:rPr>
              <a:t>把单位“</a:t>
            </a:r>
            <a:r>
              <a:rPr lang="en-US" altLang="zh-CN" sz="2000" b="1" dirty="0">
                <a:solidFill>
                  <a:srgbClr val="00B762"/>
                </a:solidFill>
                <a:latin typeface="楷体" pitchFamily="49" charset="-122"/>
                <a:ea typeface="楷体" pitchFamily="49" charset="-122"/>
              </a:rPr>
              <a:t>1”</a:t>
            </a:r>
            <a:r>
              <a:rPr lang="zh-CN" altLang="en-US" sz="2000" b="1" dirty="0">
                <a:solidFill>
                  <a:srgbClr val="00B762"/>
                </a:solidFill>
                <a:latin typeface="楷体" pitchFamily="49" charset="-122"/>
                <a:ea typeface="楷体" pitchFamily="49" charset="-122"/>
              </a:rPr>
              <a:t>平均分成若干份，表示这样一份或几份的数。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6012160" y="727090"/>
            <a:ext cx="567000" cy="347582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右箭头 54"/>
          <p:cNvSpPr/>
          <p:nvPr/>
        </p:nvSpPr>
        <p:spPr>
          <a:xfrm rot="5400000">
            <a:off x="6167041" y="1157269"/>
            <a:ext cx="258288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5724128" y="1375270"/>
            <a:ext cx="127846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分数单位</a:t>
            </a:r>
          </a:p>
        </p:txBody>
      </p:sp>
      <p:sp>
        <p:nvSpPr>
          <p:cNvPr id="58" name="圆角矩形 57"/>
          <p:cNvSpPr/>
          <p:nvPr/>
        </p:nvSpPr>
        <p:spPr>
          <a:xfrm>
            <a:off x="1838130" y="727089"/>
            <a:ext cx="1155420" cy="347582"/>
          </a:xfrm>
          <a:prstGeom prst="roundRect">
            <a:avLst/>
          </a:prstGeom>
          <a:noFill/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38925" y="2344821"/>
            <a:ext cx="75405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</a:t>
            </a:r>
          </a:p>
        </p:txBody>
      </p:sp>
      <p:sp>
        <p:nvSpPr>
          <p:cNvPr id="29" name="矩形 28"/>
          <p:cNvSpPr/>
          <p:nvPr/>
        </p:nvSpPr>
        <p:spPr>
          <a:xfrm>
            <a:off x="2039135" y="1923678"/>
            <a:ext cx="106182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真分数</a:t>
            </a:r>
          </a:p>
        </p:txBody>
      </p:sp>
      <p:sp>
        <p:nvSpPr>
          <p:cNvPr id="30" name="矩形 29"/>
          <p:cNvSpPr/>
          <p:nvPr/>
        </p:nvSpPr>
        <p:spPr>
          <a:xfrm>
            <a:off x="2041202" y="2747777"/>
            <a:ext cx="106182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假分数</a:t>
            </a:r>
          </a:p>
        </p:txBody>
      </p:sp>
      <p:sp>
        <p:nvSpPr>
          <p:cNvPr id="62" name="右箭头 61"/>
          <p:cNvSpPr/>
          <p:nvPr/>
        </p:nvSpPr>
        <p:spPr>
          <a:xfrm>
            <a:off x="3028452" y="2086281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545028" y="1944624"/>
            <a:ext cx="198515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分子比分母小</a:t>
            </a:r>
          </a:p>
        </p:txBody>
      </p:sp>
      <p:sp>
        <p:nvSpPr>
          <p:cNvPr id="67" name="右箭头 66"/>
          <p:cNvSpPr/>
          <p:nvPr/>
        </p:nvSpPr>
        <p:spPr>
          <a:xfrm>
            <a:off x="3052108" y="2917461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766998" y="2496112"/>
            <a:ext cx="198515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分子比分母大</a:t>
            </a:r>
          </a:p>
        </p:txBody>
      </p:sp>
      <p:sp>
        <p:nvSpPr>
          <p:cNvPr id="69" name="右箭头 68"/>
          <p:cNvSpPr/>
          <p:nvPr/>
        </p:nvSpPr>
        <p:spPr>
          <a:xfrm>
            <a:off x="5500016" y="2108296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016593" y="1966639"/>
            <a:ext cx="154994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真分数＜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747245" y="3000606"/>
            <a:ext cx="229293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分子和分母相等</a:t>
            </a:r>
          </a:p>
        </p:txBody>
      </p:sp>
      <p:sp>
        <p:nvSpPr>
          <p:cNvPr id="73" name="右箭头 72"/>
          <p:cNvSpPr/>
          <p:nvPr/>
        </p:nvSpPr>
        <p:spPr>
          <a:xfrm>
            <a:off x="5714590" y="2647401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231624" y="2496110"/>
            <a:ext cx="1523494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假分数＞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7" name="右箭头 76"/>
          <p:cNvSpPr/>
          <p:nvPr/>
        </p:nvSpPr>
        <p:spPr>
          <a:xfrm>
            <a:off x="5997728" y="3151897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514762" y="3000606"/>
            <a:ext cx="1369606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假分数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=1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9" name="右箭头 78"/>
          <p:cNvSpPr/>
          <p:nvPr/>
        </p:nvSpPr>
        <p:spPr>
          <a:xfrm rot="5400000">
            <a:off x="1240181" y="3091169"/>
            <a:ext cx="751537" cy="1360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183170" y="3534940"/>
            <a:ext cx="3862335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DF0048"/>
                </a:solidFill>
                <a:latin typeface="楷体" pitchFamily="49" charset="-122"/>
                <a:ea typeface="楷体" pitchFamily="49" charset="-122"/>
              </a:rPr>
              <a:t>百分数（百分率、百分比）</a:t>
            </a:r>
          </a:p>
        </p:txBody>
      </p:sp>
      <p:sp>
        <p:nvSpPr>
          <p:cNvPr id="81" name="TextBox 15"/>
          <p:cNvSpPr txBox="1">
            <a:spLocks noChangeArrowheads="1"/>
          </p:cNvSpPr>
          <p:nvPr/>
        </p:nvSpPr>
        <p:spPr bwMode="auto">
          <a:xfrm>
            <a:off x="2488530" y="3973520"/>
            <a:ext cx="1791017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30%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300%</a:t>
            </a:r>
            <a:endParaRPr lang="zh-CN" altLang="en-US" sz="21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96601" y="3964894"/>
            <a:ext cx="1566608" cy="480131"/>
            <a:chOff x="5202093" y="5662435"/>
            <a:chExt cx="2088811" cy="640174"/>
          </a:xfrm>
        </p:grpSpPr>
        <p:sp>
          <p:nvSpPr>
            <p:cNvPr id="82" name="右箭头 81"/>
            <p:cNvSpPr/>
            <p:nvPr/>
          </p:nvSpPr>
          <p:spPr>
            <a:xfrm rot="10800000">
              <a:off x="5202093" y="5876466"/>
              <a:ext cx="688769" cy="1813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83" name="TextBox 15"/>
            <p:cNvSpPr txBox="1">
              <a:spLocks noChangeArrowheads="1"/>
            </p:cNvSpPr>
            <p:nvPr/>
          </p:nvSpPr>
          <p:spPr bwMode="auto">
            <a:xfrm>
              <a:off x="5962114" y="5662435"/>
              <a:ext cx="1328790" cy="640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100" b="1" dirty="0">
                  <a:latin typeface="楷体" pitchFamily="49" charset="-122"/>
                  <a:ea typeface="楷体" pitchFamily="49" charset="-122"/>
                </a:rPr>
                <a:t>百分号</a:t>
              </a:r>
            </a:p>
          </p:txBody>
        </p:sp>
      </p:grpSp>
      <p:sp>
        <p:nvSpPr>
          <p:cNvPr id="84" name="TextBox 15"/>
          <p:cNvSpPr txBox="1">
            <a:spLocks noChangeArrowheads="1"/>
          </p:cNvSpPr>
          <p:nvPr/>
        </p:nvSpPr>
        <p:spPr bwMode="auto">
          <a:xfrm>
            <a:off x="2484626" y="3971591"/>
            <a:ext cx="1791017" cy="45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30</a:t>
            </a:r>
            <a:r>
              <a:rPr lang="en-US" altLang="zh-CN" sz="2100" b="1" dirty="0">
                <a:solidFill>
                  <a:srgbClr val="DF0048"/>
                </a:solidFill>
                <a:latin typeface="楷体" pitchFamily="49" charset="-122"/>
                <a:ea typeface="楷体" pitchFamily="49" charset="-122"/>
              </a:rPr>
              <a:t>%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300</a:t>
            </a:r>
            <a:r>
              <a:rPr lang="en-US" altLang="zh-CN" sz="2100" b="1" dirty="0">
                <a:solidFill>
                  <a:srgbClr val="DF0048"/>
                </a:solidFill>
                <a:latin typeface="楷体" pitchFamily="49" charset="-122"/>
                <a:ea typeface="楷体" pitchFamily="49" charset="-122"/>
              </a:rPr>
              <a:t>%</a:t>
            </a:r>
            <a:endParaRPr lang="zh-CN" altLang="en-US" sz="2100" b="1" dirty="0">
              <a:solidFill>
                <a:srgbClr val="DF0048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AutoShape 18">
            <a:extLst>
              <a:ext uri="{FF2B5EF4-FFF2-40B4-BE49-F238E27FC236}">
                <a16:creationId xmlns="" xmlns:a16="http://schemas.microsoft.com/office/drawing/2014/main" id="{C7C1A0D6-616A-4540-981E-644353A64D1D}"/>
              </a:ext>
            </a:extLst>
          </p:cNvPr>
          <p:cNvSpPr>
            <a:spLocks/>
          </p:cNvSpPr>
          <p:nvPr/>
        </p:nvSpPr>
        <p:spPr bwMode="auto">
          <a:xfrm>
            <a:off x="1880143" y="2133215"/>
            <a:ext cx="209938" cy="1025956"/>
          </a:xfrm>
          <a:prstGeom prst="leftBrace">
            <a:avLst>
              <a:gd name="adj1" fmla="val 36152"/>
              <a:gd name="adj2" fmla="val 50000"/>
            </a:avLst>
          </a:prstGeom>
          <a:noFill/>
          <a:ln w="28575">
            <a:solidFill>
              <a:srgbClr val="4472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rPr>
              <a:t>      </a:t>
            </a:r>
            <a:endParaRPr kumimoji="0" lang="zh-CN" altLang="zh-CN" sz="1800" b="1" i="0" u="none" strike="noStrike" cap="none" normalizeH="0" baseline="0">
              <a:ln>
                <a:noFill/>
              </a:ln>
              <a:effectLst/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AutoShape 18">
            <a:extLst>
              <a:ext uri="{FF2B5EF4-FFF2-40B4-BE49-F238E27FC236}">
                <a16:creationId xmlns="" xmlns:a16="http://schemas.microsoft.com/office/drawing/2014/main" id="{2E44A157-D6FC-4221-A87B-0E2E43429790}"/>
              </a:ext>
            </a:extLst>
          </p:cNvPr>
          <p:cNvSpPr>
            <a:spLocks/>
          </p:cNvSpPr>
          <p:nvPr/>
        </p:nvSpPr>
        <p:spPr bwMode="auto">
          <a:xfrm>
            <a:off x="3603661" y="2631426"/>
            <a:ext cx="209938" cy="751538"/>
          </a:xfrm>
          <a:prstGeom prst="leftBrace">
            <a:avLst>
              <a:gd name="adj1" fmla="val 36152"/>
              <a:gd name="adj2" fmla="val 50000"/>
            </a:avLst>
          </a:prstGeom>
          <a:noFill/>
          <a:ln w="28575">
            <a:solidFill>
              <a:srgbClr val="4472C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rPr>
              <a:t>      </a:t>
            </a:r>
            <a:endParaRPr kumimoji="0" lang="zh-CN" altLang="zh-CN" sz="1800" b="1" i="0" u="none" strike="noStrike" cap="none" normalizeH="0" baseline="0">
              <a:ln>
                <a:noFill/>
              </a:ln>
              <a:effectLst/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3" name="图片 4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477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8" grpId="0"/>
      <p:bldP spid="54" grpId="0" animBg="1"/>
      <p:bldP spid="55" grpId="0" animBg="1"/>
      <p:bldP spid="56" grpId="0"/>
      <p:bldP spid="58" grpId="0" animBg="1"/>
      <p:bldP spid="28" grpId="0"/>
      <p:bldP spid="29" grpId="0"/>
      <p:bldP spid="30" grpId="0"/>
      <p:bldP spid="62" grpId="0" animBg="1"/>
      <p:bldP spid="66" grpId="0"/>
      <p:bldP spid="67" grpId="0" animBg="1"/>
      <p:bldP spid="68" grpId="0"/>
      <p:bldP spid="69" grpId="0" animBg="1"/>
      <p:bldP spid="70" grpId="0"/>
      <p:bldP spid="71" grpId="0"/>
      <p:bldP spid="73" grpId="0" animBg="1"/>
      <p:bldP spid="75" grpId="0"/>
      <p:bldP spid="77" grpId="0" animBg="1"/>
      <p:bldP spid="78" grpId="0"/>
      <p:bldP spid="79" grpId="0" animBg="1"/>
      <p:bldP spid="80" grpId="0"/>
      <p:bldP spid="81" grpId="0"/>
      <p:bldP spid="84" grpId="0"/>
      <p:bldP spid="41" grpId="0" animBg="1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95536" y="411510"/>
            <a:ext cx="2444880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正数和负数</a:t>
            </a:r>
          </a:p>
        </p:txBody>
      </p:sp>
      <p:sp>
        <p:nvSpPr>
          <p:cNvPr id="48" name="右箭头 47"/>
          <p:cNvSpPr/>
          <p:nvPr/>
        </p:nvSpPr>
        <p:spPr>
          <a:xfrm>
            <a:off x="2200697" y="2264116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矩形 53"/>
              <p:cNvSpPr/>
              <p:nvPr/>
            </p:nvSpPr>
            <p:spPr>
              <a:xfrm>
                <a:off x="2685865" y="2029527"/>
                <a:ext cx="3839834" cy="602794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+12</a:t>
                </a:r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42</a:t>
                </a:r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400" b="1" i="1" dirty="0">
                            <a:solidFill>
                              <a:srgbClr val="7030A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dirty="0">
                            <a:solidFill>
                              <a:srgbClr val="7030A0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0.4</a:t>
                </a:r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50%……</a:t>
                </a:r>
                <a:endParaRPr lang="zh-CN" altLang="en-US" sz="2400" b="1" dirty="0">
                  <a:solidFill>
                    <a:srgbClr val="7030A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54" name="矩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865" y="2029527"/>
                <a:ext cx="3839834" cy="602794"/>
              </a:xfrm>
              <a:prstGeom prst="rect">
                <a:avLst/>
              </a:prstGeom>
              <a:blipFill rotWithShape="1">
                <a:blip r:embed="rId2"/>
                <a:stretch>
                  <a:fillRect l="-3180" t="-1010" r="-2067"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右箭头 55"/>
          <p:cNvSpPr/>
          <p:nvPr/>
        </p:nvSpPr>
        <p:spPr>
          <a:xfrm>
            <a:off x="2200697" y="2907160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矩形 56"/>
              <p:cNvSpPr/>
              <p:nvPr/>
            </p:nvSpPr>
            <p:spPr>
              <a:xfrm>
                <a:off x="2685865" y="2672571"/>
                <a:ext cx="4461799" cy="602794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-12</a:t>
                </a:r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-42</a:t>
                </a:r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400" b="1" i="1" dirty="0">
                            <a:solidFill>
                              <a:srgbClr val="7030A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dirty="0">
                            <a:solidFill>
                              <a:srgbClr val="7030A0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-0.4</a:t>
                </a:r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、</a:t>
                </a:r>
                <a:r>
                  <a:rPr lang="en-US" altLang="zh-CN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-50%……</a:t>
                </a:r>
                <a:endParaRPr lang="zh-CN" altLang="en-US" sz="2400" b="1" dirty="0">
                  <a:solidFill>
                    <a:srgbClr val="7030A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57" name="矩形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865" y="2672571"/>
                <a:ext cx="4461799" cy="602794"/>
              </a:xfrm>
              <a:prstGeom prst="rect">
                <a:avLst/>
              </a:prstGeom>
              <a:blipFill rotWithShape="1">
                <a:blip r:embed="rId3"/>
                <a:stretch>
                  <a:fillRect l="-2732" r="-1503" b="-70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右箭头 57"/>
          <p:cNvSpPr/>
          <p:nvPr/>
        </p:nvSpPr>
        <p:spPr>
          <a:xfrm>
            <a:off x="2200697" y="3492606"/>
            <a:ext cx="516577" cy="136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717274" y="3327091"/>
            <a:ext cx="292388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400" b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6" name="AutoShape 27"/>
          <p:cNvSpPr>
            <a:spLocks noChangeArrowheads="1"/>
          </p:cNvSpPr>
          <p:nvPr/>
        </p:nvSpPr>
        <p:spPr bwMode="auto">
          <a:xfrm>
            <a:off x="2564645" y="3949240"/>
            <a:ext cx="3633964" cy="457094"/>
          </a:xfrm>
          <a:prstGeom prst="wedgeRoundRectCallout">
            <a:avLst>
              <a:gd name="adj1" fmla="val -41118"/>
              <a:gd name="adj2" fmla="val -137534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既不是正数，也不是负数。</a:t>
            </a:r>
          </a:p>
        </p:txBody>
      </p:sp>
      <p:sp>
        <p:nvSpPr>
          <p:cNvPr id="69" name="AutoShape 27"/>
          <p:cNvSpPr>
            <a:spLocks noChangeArrowheads="1"/>
          </p:cNvSpPr>
          <p:nvPr/>
        </p:nvSpPr>
        <p:spPr bwMode="auto">
          <a:xfrm>
            <a:off x="1725633" y="1131590"/>
            <a:ext cx="2744671" cy="791766"/>
          </a:xfrm>
          <a:prstGeom prst="wedgeRoundRectCallout">
            <a:avLst>
              <a:gd name="adj1" fmla="val -43161"/>
              <a:gd name="adj2" fmla="val 6856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正数和负数表示一对具有相反意义的量。</a:t>
            </a:r>
          </a:p>
        </p:txBody>
      </p:sp>
      <p:sp>
        <p:nvSpPr>
          <p:cNvPr id="70" name="圆角矩形 69"/>
          <p:cNvSpPr/>
          <p:nvPr/>
        </p:nvSpPr>
        <p:spPr>
          <a:xfrm>
            <a:off x="1481391" y="2113849"/>
            <a:ext cx="692587" cy="1061796"/>
          </a:xfrm>
          <a:prstGeom prst="roundRect">
            <a:avLst/>
          </a:prstGeom>
          <a:solidFill>
            <a:srgbClr val="D8D8D8">
              <a:alpha val="56000"/>
            </a:srgbClr>
          </a:solidFill>
          <a:ln>
            <a:solidFill>
              <a:srgbClr val="DF00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61508" y="1147356"/>
            <a:ext cx="1930803" cy="822618"/>
            <a:chOff x="6141522" y="1360697"/>
            <a:chExt cx="1930803" cy="822618"/>
          </a:xfrm>
          <a:noFill/>
        </p:grpSpPr>
        <p:sp>
          <p:nvSpPr>
            <p:cNvPr id="67" name="AutoShape 27"/>
            <p:cNvSpPr>
              <a:spLocks noChangeArrowheads="1"/>
            </p:cNvSpPr>
            <p:nvPr/>
          </p:nvSpPr>
          <p:spPr bwMode="auto">
            <a:xfrm>
              <a:off x="6141522" y="1360697"/>
              <a:ext cx="1930803" cy="822618"/>
            </a:xfrm>
            <a:prstGeom prst="cloudCallout">
              <a:avLst>
                <a:gd name="adj1" fmla="val -37847"/>
                <a:gd name="adj2" fmla="val 93005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ts val="3000"/>
                </a:spcBef>
                <a:defRPr/>
              </a:pP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6421312" y="1554282"/>
              <a:ext cx="1371225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ts val="3000"/>
                </a:spcBef>
                <a:defRPr/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都比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0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大。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34082" y="3211878"/>
            <a:ext cx="1819248" cy="814081"/>
            <a:chOff x="6789914" y="3490923"/>
            <a:chExt cx="1819248" cy="685181"/>
          </a:xfrm>
          <a:noFill/>
        </p:grpSpPr>
        <p:sp>
          <p:nvSpPr>
            <p:cNvPr id="68" name="AutoShape 27"/>
            <p:cNvSpPr>
              <a:spLocks noChangeArrowheads="1"/>
            </p:cNvSpPr>
            <p:nvPr/>
          </p:nvSpPr>
          <p:spPr bwMode="auto">
            <a:xfrm>
              <a:off x="6789914" y="3490923"/>
              <a:ext cx="1819248" cy="685181"/>
            </a:xfrm>
            <a:prstGeom prst="cloudCallout">
              <a:avLst>
                <a:gd name="adj1" fmla="val -51158"/>
                <a:gd name="adj2" fmla="val -8194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051726" y="3642492"/>
              <a:ext cx="1416005" cy="38856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ts val="3000"/>
                </a:spcBef>
                <a:defRPr/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都比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0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小。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92383C3-48B2-4D1C-9E93-405E20872FC9}"/>
              </a:ext>
            </a:extLst>
          </p:cNvPr>
          <p:cNvGrpSpPr/>
          <p:nvPr/>
        </p:nvGrpSpPr>
        <p:grpSpPr>
          <a:xfrm>
            <a:off x="899592" y="2093366"/>
            <a:ext cx="1359921" cy="1695391"/>
            <a:chOff x="1155424" y="2320230"/>
            <a:chExt cx="1359921" cy="1695391"/>
          </a:xfrm>
        </p:grpSpPr>
        <p:grpSp>
          <p:nvGrpSpPr>
            <p:cNvPr id="3" name="组合 2"/>
            <p:cNvGrpSpPr/>
            <p:nvPr/>
          </p:nvGrpSpPr>
          <p:grpSpPr>
            <a:xfrm>
              <a:off x="1155424" y="2320230"/>
              <a:ext cx="1359921" cy="1695391"/>
              <a:chOff x="1540565" y="3093640"/>
              <a:chExt cx="1813228" cy="2260521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1540565" y="3093640"/>
                <a:ext cx="1796363" cy="2260521"/>
                <a:chOff x="1503473" y="3453468"/>
                <a:chExt cx="1796363" cy="2260521"/>
              </a:xfrm>
            </p:grpSpPr>
            <p:sp>
              <p:nvSpPr>
                <p:cNvPr id="39" name="矩形 38"/>
                <p:cNvSpPr/>
                <p:nvPr/>
              </p:nvSpPr>
              <p:spPr>
                <a:xfrm>
                  <a:off x="1503473" y="4311732"/>
                  <a:ext cx="656591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7030A0"/>
                      </a:solidFill>
                      <a:latin typeface="楷体" pitchFamily="49" charset="-122"/>
                      <a:ea typeface="楷体" pitchFamily="49" charset="-122"/>
                    </a:rPr>
                    <a:t>数</a:t>
                  </a: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2232877" y="3453468"/>
                  <a:ext cx="1066959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7030A0"/>
                      </a:solidFill>
                      <a:latin typeface="楷体" pitchFamily="49" charset="-122"/>
                      <a:ea typeface="楷体" pitchFamily="49" charset="-122"/>
                    </a:rPr>
                    <a:t>正数</a:t>
                  </a: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2387252" y="5098436"/>
                  <a:ext cx="656591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rgbClr val="7030A0"/>
                      </a:solidFill>
                      <a:latin typeface="楷体" pitchFamily="49" charset="-122"/>
                      <a:ea typeface="楷体" pitchFamily="49" charset="-122"/>
                    </a:rPr>
                    <a:t>零</a:t>
                  </a:r>
                </a:p>
              </p:txBody>
            </p:sp>
          </p:grpSp>
          <p:sp>
            <p:nvSpPr>
              <p:cNvPr id="49" name="矩形 48"/>
              <p:cNvSpPr/>
              <p:nvPr/>
            </p:nvSpPr>
            <p:spPr>
              <a:xfrm>
                <a:off x="2286834" y="3969436"/>
                <a:ext cx="1066959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7030A0"/>
                    </a:solidFill>
                    <a:latin typeface="楷体" pitchFamily="49" charset="-122"/>
                    <a:ea typeface="楷体" pitchFamily="49" charset="-122"/>
                  </a:rPr>
                  <a:t>负数</a:t>
                </a:r>
              </a:p>
            </p:txBody>
          </p:sp>
        </p:grpSp>
        <p:sp>
          <p:nvSpPr>
            <p:cNvPr id="35" name="AutoShape 18">
              <a:extLst>
                <a:ext uri="{FF2B5EF4-FFF2-40B4-BE49-F238E27FC236}">
                  <a16:creationId xmlns="" xmlns:a16="http://schemas.microsoft.com/office/drawing/2014/main" id="{6103CAE6-6CE0-4F7D-A751-8B5BCACF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514" y="2527999"/>
              <a:ext cx="221646" cy="1351656"/>
            </a:xfrm>
            <a:prstGeom prst="leftBrace">
              <a:avLst>
                <a:gd name="adj1" fmla="val 36152"/>
                <a:gd name="adj2" fmla="val 50000"/>
              </a:avLst>
            </a:prstGeom>
            <a:noFill/>
            <a:ln w="28575">
              <a:solidFill>
                <a:srgbClr val="4472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>
                  <a:ln>
                    <a:noFill/>
                  </a:ln>
                  <a:effectLst/>
                  <a:latin typeface="楷体" pitchFamily="49" charset="-122"/>
                  <a:ea typeface="楷体" pitchFamily="49" charset="-122"/>
                </a:rPr>
                <a:t>      </a:t>
              </a:r>
              <a:endParaRPr kumimoji="0" lang="zh-CN" altLang="zh-CN" sz="1800" b="1" i="0" u="none" strike="noStrike" cap="none" normalizeH="0" baseline="0">
                <a:ln>
                  <a:noFill/>
                </a:ln>
                <a:effectLst/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517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4" grpId="0"/>
      <p:bldP spid="56" grpId="0" animBg="1"/>
      <p:bldP spid="57" grpId="0"/>
      <p:bldP spid="58" grpId="0" animBg="1"/>
      <p:bldP spid="62" grpId="0"/>
      <p:bldP spid="66" grpId="0" animBg="1"/>
      <p:bldP spid="69" grpId="0" animBg="1"/>
      <p:bldP spid="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536" y="483518"/>
            <a:ext cx="595227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小数、分数、百分数之间的互化</a:t>
            </a:r>
            <a:endParaRPr lang="zh-CN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2555776" y="1131590"/>
            <a:ext cx="4536504" cy="523220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小数：实际上是十进分数。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211170" y="1801476"/>
            <a:ext cx="6601190" cy="954107"/>
          </a:xfrm>
          <a:prstGeom prst="rect">
            <a:avLst/>
          </a:prstGeom>
          <a:solidFill>
            <a:srgbClr val="92D050"/>
          </a:solidFill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分数：既可以带单位表示一个具体的量，也可以表示两个量的倍数关系。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899592" y="2913787"/>
            <a:ext cx="7293878" cy="954107"/>
          </a:xfrm>
          <a:prstGeom prst="rect">
            <a:avLst/>
          </a:prstGeom>
          <a:solidFill>
            <a:srgbClr val="7030A0">
              <a:alpha val="43000"/>
            </a:srgbClr>
          </a:solidFill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百分数：表示一个量是另一个量的百分之几，百分数不能带单位，不表示具体的量。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26"/>
              <p:cNvSpPr txBox="1">
                <a:spLocks noChangeArrowheads="1"/>
              </p:cNvSpPr>
              <p:nvPr/>
            </p:nvSpPr>
            <p:spPr bwMode="auto">
              <a:xfrm>
                <a:off x="1466160" y="4011910"/>
                <a:ext cx="6202184" cy="712631"/>
              </a:xfrm>
              <a:prstGeom prst="rect">
                <a:avLst/>
              </a:prstGeom>
              <a:solidFill>
                <a:srgbClr val="0070C0">
                  <a:alpha val="43000"/>
                </a:srgbClr>
              </a:solidFill>
              <a:ln w="19050">
                <a:solidFill>
                  <a:srgbClr val="FFC000"/>
                </a:solidFill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三者之间可以互化：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0.25=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=25%</a:t>
                </a:r>
              </a:p>
            </p:txBody>
          </p:sp>
        </mc:Choice>
        <mc:Fallback>
          <p:sp>
            <p:nvSpPr>
              <p:cNvPr id="20" name="Text 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66160" y="4011910"/>
                <a:ext cx="6202184" cy="712631"/>
              </a:xfrm>
              <a:prstGeom prst="rect">
                <a:avLst/>
              </a:prstGeom>
              <a:blipFill rotWithShape="1">
                <a:blip r:embed="rId2"/>
                <a:stretch>
                  <a:fillRect l="-1961" b="-4167"/>
                </a:stretch>
              </a:blipFill>
              <a:ln w="1905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26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56">
            <a:extLst>
              <a:ext uri="{FF2B5EF4-FFF2-40B4-BE49-F238E27FC236}">
                <a16:creationId xmlns="" xmlns:a16="http://schemas.microsoft.com/office/drawing/2014/main" id="{D301AB66-BA5F-43BF-8625-3C85249C8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006" y="1047861"/>
            <a:ext cx="58600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把下面的分数、小数、百分数进行互化。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文本框 67">
                <a:extLst>
                  <a:ext uri="{FF2B5EF4-FFF2-40B4-BE49-F238E27FC236}">
                    <a16:creationId xmlns="" xmlns:a16="http://schemas.microsoft.com/office/drawing/2014/main" id="{0F8BE72B-01FE-413C-912B-24636CCEAE86}"/>
                  </a:ext>
                </a:extLst>
              </p:cNvPr>
              <p:cNvSpPr txBox="1"/>
              <p:nvPr/>
            </p:nvSpPr>
            <p:spPr>
              <a:xfrm>
                <a:off x="2103075" y="1534286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0F8BE72B-01FE-413C-912B-24636CCEA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075" y="1534286"/>
                <a:ext cx="124549" cy="578235"/>
              </a:xfrm>
              <a:prstGeom prst="rect">
                <a:avLst/>
              </a:prstGeom>
              <a:blipFill>
                <a:blip r:embed="rId8"/>
                <a:stretch>
                  <a:fillRect l="-5000" r="-1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Box 56">
            <a:extLst>
              <a:ext uri="{FF2B5EF4-FFF2-40B4-BE49-F238E27FC236}">
                <a16:creationId xmlns="" xmlns:a16="http://schemas.microsoft.com/office/drawing/2014/main" id="{751E187D-0DDF-4E60-9D91-621624A94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7012" y="1659683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-2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文本框 69">
                <a:extLst>
                  <a:ext uri="{FF2B5EF4-FFF2-40B4-BE49-F238E27FC236}">
                    <a16:creationId xmlns="" xmlns:a16="http://schemas.microsoft.com/office/drawing/2014/main" id="{594887CA-487F-4CBE-9748-BAFE2673A9F8}"/>
                  </a:ext>
                </a:extLst>
              </p:cNvPr>
              <p:cNvSpPr txBox="1"/>
              <p:nvPr/>
            </p:nvSpPr>
            <p:spPr>
              <a:xfrm>
                <a:off x="3370535" y="1570620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594887CA-487F-4CBE-9748-BAFE2673A9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535" y="1570620"/>
                <a:ext cx="124549" cy="578235"/>
              </a:xfrm>
              <a:prstGeom prst="rect">
                <a:avLst/>
              </a:prstGeom>
              <a:blipFill>
                <a:blip r:embed="rId9"/>
                <a:stretch>
                  <a:fillRect l="-5000" r="-1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56">
            <a:extLst>
              <a:ext uri="{FF2B5EF4-FFF2-40B4-BE49-F238E27FC236}">
                <a16:creationId xmlns="" xmlns:a16="http://schemas.microsoft.com/office/drawing/2014/main" id="{F25AF186-885B-4E26-9960-48BB0DCF4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341" y="1663342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2" name="TextBox 56">
            <a:extLst>
              <a:ext uri="{FF2B5EF4-FFF2-40B4-BE49-F238E27FC236}">
                <a16:creationId xmlns="" xmlns:a16="http://schemas.microsoft.com/office/drawing/2014/main" id="{7C94D790-49D2-4A1E-8DA5-74A685C7A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442" y="1670216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3" name="TextBox 56">
            <a:extLst>
              <a:ext uri="{FF2B5EF4-FFF2-40B4-BE49-F238E27FC236}">
                <a16:creationId xmlns="" xmlns:a16="http://schemas.microsoft.com/office/drawing/2014/main" id="{9F4E6463-B95A-4634-A61A-03BA2DBA6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6543" y="1667137"/>
            <a:ext cx="482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-1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4" name="TextBox 56">
            <a:extLst>
              <a:ext uri="{FF2B5EF4-FFF2-40B4-BE49-F238E27FC236}">
                <a16:creationId xmlns="" xmlns:a16="http://schemas.microsoft.com/office/drawing/2014/main" id="{87CE0DEE-14D6-44F2-B9F3-6EC1A58FD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249" y="1667137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25%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5" name="TextBox 56">
            <a:extLst>
              <a:ext uri="{FF2B5EF4-FFF2-40B4-BE49-F238E27FC236}">
                <a16:creationId xmlns="" xmlns:a16="http://schemas.microsoft.com/office/drawing/2014/main" id="{DB62320F-E806-43F2-9C70-91E00FC7F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3938" y="2351282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6" name="TextBox 56">
            <a:extLst>
              <a:ext uri="{FF2B5EF4-FFF2-40B4-BE49-F238E27FC236}">
                <a16:creationId xmlns="" xmlns:a16="http://schemas.microsoft.com/office/drawing/2014/main" id="{55EEA8EC-9E3B-4428-9D7A-C27685904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7326" y="2358765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7" name="TextBox 56">
            <a:extLst>
              <a:ext uri="{FF2B5EF4-FFF2-40B4-BE49-F238E27FC236}">
                <a16:creationId xmlns="" xmlns:a16="http://schemas.microsoft.com/office/drawing/2014/main" id="{6B5F73F0-5DB2-4262-A227-21990FB57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5417" y="2361099"/>
            <a:ext cx="99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120%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文本框 77">
                <a:extLst>
                  <a:ext uri="{FF2B5EF4-FFF2-40B4-BE49-F238E27FC236}">
                    <a16:creationId xmlns="" xmlns:a16="http://schemas.microsoft.com/office/drawing/2014/main" id="{72EF61CB-BAC0-4AC4-8AE7-F5DB1B33C612}"/>
                  </a:ext>
                </a:extLst>
              </p:cNvPr>
              <p:cNvSpPr txBox="1"/>
              <p:nvPr/>
            </p:nvSpPr>
            <p:spPr>
              <a:xfrm>
                <a:off x="4231611" y="2197188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72EF61CB-BAC0-4AC4-8AE7-F5DB1B33C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611" y="2197188"/>
                <a:ext cx="124549" cy="578235"/>
              </a:xfrm>
              <a:prstGeom prst="rect">
                <a:avLst/>
              </a:prstGeom>
              <a:blipFill>
                <a:blip r:embed="rId10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Box 56">
            <a:extLst>
              <a:ext uri="{FF2B5EF4-FFF2-40B4-BE49-F238E27FC236}">
                <a16:creationId xmlns="" xmlns:a16="http://schemas.microsoft.com/office/drawing/2014/main" id="{6DCAA993-6B0E-4AFE-B35C-BDBBEBEE3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003" y="2296612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24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0" name="TextBox 56">
            <a:extLst>
              <a:ext uri="{FF2B5EF4-FFF2-40B4-BE49-F238E27FC236}">
                <a16:creationId xmlns="" xmlns:a16="http://schemas.microsoft.com/office/drawing/2014/main" id="{84E42A26-7C3E-47CE-8B08-95F383E59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960" y="2261435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" name="TextBox 56">
            <a:extLst>
              <a:ext uri="{FF2B5EF4-FFF2-40B4-BE49-F238E27FC236}">
                <a16:creationId xmlns="" xmlns:a16="http://schemas.microsoft.com/office/drawing/2014/main" id="{37A8DD5D-F055-4EAC-B3DD-BFD236B9D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6485" y="2275330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文本框 81">
                <a:extLst>
                  <a:ext uri="{FF2B5EF4-FFF2-40B4-BE49-F238E27FC236}">
                    <a16:creationId xmlns="" xmlns:a16="http://schemas.microsoft.com/office/drawing/2014/main" id="{8F5ABCEB-1604-4DB4-9F23-1E8111BE06EB}"/>
                  </a:ext>
                </a:extLst>
              </p:cNvPr>
              <p:cNvSpPr txBox="1"/>
              <p:nvPr/>
            </p:nvSpPr>
            <p:spPr>
              <a:xfrm>
                <a:off x="1041517" y="3070113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8F5ABCEB-1604-4DB4-9F23-1E8111BE06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517" y="3070113"/>
                <a:ext cx="124549" cy="578235"/>
              </a:xfrm>
              <a:prstGeom prst="rect">
                <a:avLst/>
              </a:prstGeom>
              <a:blipFill>
                <a:blip r:embed="rId11"/>
                <a:stretch>
                  <a:fillRect l="-5000" r="-1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文本框 82">
                <a:extLst>
                  <a:ext uri="{FF2B5EF4-FFF2-40B4-BE49-F238E27FC236}">
                    <a16:creationId xmlns="" xmlns:a16="http://schemas.microsoft.com/office/drawing/2014/main" id="{9E8CDEEA-4937-4C3A-84EE-DD2C68EBB74C}"/>
                  </a:ext>
                </a:extLst>
              </p:cNvPr>
              <p:cNvSpPr txBox="1"/>
              <p:nvPr/>
            </p:nvSpPr>
            <p:spPr>
              <a:xfrm>
                <a:off x="1263395" y="3215306"/>
                <a:ext cx="1919030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0.375=37.5%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id="{9E8CDEEA-4937-4C3A-84EE-DD2C68EBB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395" y="3215306"/>
                <a:ext cx="1919030" cy="307777"/>
              </a:xfrm>
              <a:prstGeom prst="rect">
                <a:avLst/>
              </a:prstGeom>
              <a:blipFill>
                <a:blip r:embed="rId12"/>
                <a:stretch>
                  <a:fillRect l="-2857" r="-4762" b="-13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文本框 83">
                <a:extLst>
                  <a:ext uri="{FF2B5EF4-FFF2-40B4-BE49-F238E27FC236}">
                    <a16:creationId xmlns="" xmlns:a16="http://schemas.microsoft.com/office/drawing/2014/main" id="{A22A4674-854D-4E84-9923-8EDC15718492}"/>
                  </a:ext>
                </a:extLst>
              </p:cNvPr>
              <p:cNvSpPr txBox="1"/>
              <p:nvPr/>
            </p:nvSpPr>
            <p:spPr>
              <a:xfrm>
                <a:off x="3597894" y="3034547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A22A4674-854D-4E84-9923-8EDC15718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894" y="3034547"/>
                <a:ext cx="124549" cy="578235"/>
              </a:xfrm>
              <a:prstGeom prst="rect">
                <a:avLst/>
              </a:prstGeom>
              <a:blipFill>
                <a:blip r:embed="rId13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文本框 84">
                <a:extLst>
                  <a:ext uri="{FF2B5EF4-FFF2-40B4-BE49-F238E27FC236}">
                    <a16:creationId xmlns="" xmlns:a16="http://schemas.microsoft.com/office/drawing/2014/main" id="{2BB1A942-D940-4D5A-B3E6-BB7905B9635E}"/>
                  </a:ext>
                </a:extLst>
              </p:cNvPr>
              <p:cNvSpPr txBox="1"/>
              <p:nvPr/>
            </p:nvSpPr>
            <p:spPr>
              <a:xfrm>
                <a:off x="3635366" y="3215306"/>
                <a:ext cx="1919030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1.5=150%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2BB1A942-D940-4D5A-B3E6-BB7905B963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366" y="3215306"/>
                <a:ext cx="1919030" cy="307777"/>
              </a:xfrm>
              <a:prstGeom prst="rect">
                <a:avLst/>
              </a:prstGeom>
              <a:blipFill>
                <a:blip r:embed="rId14"/>
                <a:stretch>
                  <a:fillRect b="-13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56">
            <a:extLst>
              <a:ext uri="{FF2B5EF4-FFF2-40B4-BE49-F238E27FC236}">
                <a16:creationId xmlns="" xmlns:a16="http://schemas.microsoft.com/office/drawing/2014/main" id="{5BB5E9CC-E521-4EB4-B3DB-488359FAA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253" y="3122973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0.35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文本框 86">
                <a:extLst>
                  <a:ext uri="{FF2B5EF4-FFF2-40B4-BE49-F238E27FC236}">
                    <a16:creationId xmlns="" xmlns:a16="http://schemas.microsoft.com/office/drawing/2014/main" id="{77EA7D29-2507-496B-B97F-18FB00B44A7A}"/>
                  </a:ext>
                </a:extLst>
              </p:cNvPr>
              <p:cNvSpPr txBox="1"/>
              <p:nvPr/>
            </p:nvSpPr>
            <p:spPr>
              <a:xfrm>
                <a:off x="6043510" y="3032483"/>
                <a:ext cx="1919030" cy="5741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=35%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77EA7D29-2507-496B-B97F-18FB00B44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510" y="3032483"/>
                <a:ext cx="1919030" cy="57419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Box 56">
            <a:extLst>
              <a:ext uri="{FF2B5EF4-FFF2-40B4-BE49-F238E27FC236}">
                <a16:creationId xmlns="" xmlns:a16="http://schemas.microsoft.com/office/drawing/2014/main" id="{16F69D6A-0DC0-4D3E-B411-175E3FE30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736" y="3895584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2.4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文本框 88">
                <a:extLst>
                  <a:ext uri="{FF2B5EF4-FFF2-40B4-BE49-F238E27FC236}">
                    <a16:creationId xmlns="" xmlns:a16="http://schemas.microsoft.com/office/drawing/2014/main" id="{0496D4EF-ACD5-4E2E-971B-4A850473F455}"/>
                  </a:ext>
                </a:extLst>
              </p:cNvPr>
              <p:cNvSpPr txBox="1"/>
              <p:nvPr/>
            </p:nvSpPr>
            <p:spPr>
              <a:xfrm>
                <a:off x="1221908" y="3765573"/>
                <a:ext cx="1919030" cy="5741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=240%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0496D4EF-ACD5-4E2E-971B-4A850473F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908" y="3765573"/>
                <a:ext cx="1919030" cy="574196"/>
              </a:xfrm>
              <a:prstGeom prst="rect">
                <a:avLst/>
              </a:prstGeom>
              <a:blipFill>
                <a:blip r:embed="rId16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TextBox 56">
            <a:extLst>
              <a:ext uri="{FF2B5EF4-FFF2-40B4-BE49-F238E27FC236}">
                <a16:creationId xmlns="" xmlns:a16="http://schemas.microsoft.com/office/drawing/2014/main" id="{291FB14E-6A2A-434E-A038-15AB0B919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5975" y="3887825"/>
            <a:ext cx="678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25%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文本框 90">
                <a:extLst>
                  <a:ext uri="{FF2B5EF4-FFF2-40B4-BE49-F238E27FC236}">
                    <a16:creationId xmlns="" xmlns:a16="http://schemas.microsoft.com/office/drawing/2014/main" id="{926AF355-70D6-4C2A-A6FC-1DB45D418A19}"/>
                  </a:ext>
                </a:extLst>
              </p:cNvPr>
              <p:cNvSpPr txBox="1"/>
              <p:nvPr/>
            </p:nvSpPr>
            <p:spPr>
              <a:xfrm>
                <a:off x="3727927" y="3754569"/>
                <a:ext cx="1919030" cy="5741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=25%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926AF355-70D6-4C2A-A6FC-1DB45D418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927" y="3754569"/>
                <a:ext cx="1919030" cy="57419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TextBox 56">
            <a:extLst>
              <a:ext uri="{FF2B5EF4-FFF2-40B4-BE49-F238E27FC236}">
                <a16:creationId xmlns="" xmlns:a16="http://schemas.microsoft.com/office/drawing/2014/main" id="{AF327E4B-FFC6-4090-BF46-2BA95221F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474" y="3838165"/>
            <a:ext cx="99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120%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文本框 92">
                <a:extLst>
                  <a:ext uri="{FF2B5EF4-FFF2-40B4-BE49-F238E27FC236}">
                    <a16:creationId xmlns="" xmlns:a16="http://schemas.microsoft.com/office/drawing/2014/main" id="{914A7354-D046-4F76-85B5-F52A37673B99}"/>
                  </a:ext>
                </a:extLst>
              </p:cNvPr>
              <p:cNvSpPr txBox="1"/>
              <p:nvPr/>
            </p:nvSpPr>
            <p:spPr>
              <a:xfrm>
                <a:off x="6014624" y="3697169"/>
                <a:ext cx="1919030" cy="5761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1.2=1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914A7354-D046-4F76-85B5-F52A37673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4624" y="3697169"/>
                <a:ext cx="1919030" cy="57618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文本框 93">
                <a:extLst>
                  <a:ext uri="{FF2B5EF4-FFF2-40B4-BE49-F238E27FC236}">
                    <a16:creationId xmlns="" xmlns:a16="http://schemas.microsoft.com/office/drawing/2014/main" id="{AE95558C-1818-4DDF-89B6-B23D17513A2A}"/>
                  </a:ext>
                </a:extLst>
              </p:cNvPr>
              <p:cNvSpPr txBox="1"/>
              <p:nvPr/>
            </p:nvSpPr>
            <p:spPr>
              <a:xfrm>
                <a:off x="1041516" y="4345376"/>
                <a:ext cx="124549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AE95558C-1818-4DDF-89B6-B23D17513A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516" y="4345376"/>
                <a:ext cx="124549" cy="578235"/>
              </a:xfrm>
              <a:prstGeom prst="rect">
                <a:avLst/>
              </a:prstGeom>
              <a:blipFill>
                <a:blip r:embed="rId19"/>
                <a:stretch>
                  <a:fillRect l="-5000" r="-1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文本框 94">
                <a:extLst>
                  <a:ext uri="{FF2B5EF4-FFF2-40B4-BE49-F238E27FC236}">
                    <a16:creationId xmlns="" xmlns:a16="http://schemas.microsoft.com/office/drawing/2014/main" id="{1A1F52FB-D3CB-40FD-B420-F059B6B015A9}"/>
                  </a:ext>
                </a:extLst>
              </p:cNvPr>
              <p:cNvSpPr txBox="1"/>
              <p:nvPr/>
            </p:nvSpPr>
            <p:spPr>
              <a:xfrm>
                <a:off x="1250244" y="4542391"/>
                <a:ext cx="1919030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0.875=87.5%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1A1F52FB-D3CB-40FD-B420-F059B6B01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244" y="4542391"/>
                <a:ext cx="1919030" cy="307777"/>
              </a:xfrm>
              <a:prstGeom prst="rect">
                <a:avLst/>
              </a:prstGeom>
              <a:blipFill>
                <a:blip r:embed="rId20"/>
                <a:stretch>
                  <a:fillRect l="-2857" r="-4762" b="-13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Box 56">
            <a:extLst>
              <a:ext uri="{FF2B5EF4-FFF2-40B4-BE49-F238E27FC236}">
                <a16:creationId xmlns="" xmlns:a16="http://schemas.microsoft.com/office/drawing/2014/main" id="{5513A738-5240-4732-BAA9-CE96066E9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5975" y="4450058"/>
            <a:ext cx="726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10.2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文本框 96">
                <a:extLst>
                  <a:ext uri="{FF2B5EF4-FFF2-40B4-BE49-F238E27FC236}">
                    <a16:creationId xmlns="" xmlns:a16="http://schemas.microsoft.com/office/drawing/2014/main" id="{A09D408E-1EF3-42BE-9FBC-22642F0A46E5}"/>
                  </a:ext>
                </a:extLst>
              </p:cNvPr>
              <p:cNvSpPr txBox="1"/>
              <p:nvPr/>
            </p:nvSpPr>
            <p:spPr>
              <a:xfrm>
                <a:off x="4011896" y="4356749"/>
                <a:ext cx="1919030" cy="5741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10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=1020%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97" name="文本框 96">
                <a:extLst>
                  <a:ext uri="{FF2B5EF4-FFF2-40B4-BE49-F238E27FC236}">
                    <a16:creationId xmlns:a16="http://schemas.microsoft.com/office/drawing/2014/main" id="{A09D408E-1EF3-42BE-9FBC-22642F0A4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1896" y="4356749"/>
                <a:ext cx="1919030" cy="574196"/>
              </a:xfrm>
              <a:prstGeom prst="rect">
                <a:avLst/>
              </a:prstGeom>
              <a:blipFill>
                <a:blip r:embed="rId21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组合 3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22" action="ppaction://hlinksldjump"/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2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43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3" grpId="0"/>
      <p:bldP spid="75" grpId="0"/>
      <p:bldP spid="76" grpId="0"/>
      <p:bldP spid="79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1676</Words>
  <Application>Microsoft Office PowerPoint</Application>
  <PresentationFormat>全屏显示(16:9)</PresentationFormat>
  <Paragraphs>443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Arial</vt:lpstr>
      <vt:lpstr>宋体</vt:lpstr>
      <vt:lpstr>楷体</vt:lpstr>
      <vt:lpstr>Calibri</vt:lpstr>
      <vt:lpstr>黑体</vt:lpstr>
      <vt:lpstr>幼圆</vt:lpstr>
      <vt:lpstr>Cambria Math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2018-11-01T02:45:01Z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